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0" r:id="rId4"/>
    <p:sldId id="266" r:id="rId5"/>
    <p:sldId id="271" r:id="rId6"/>
    <p:sldId id="262" r:id="rId7"/>
    <p:sldId id="257" r:id="rId8"/>
    <p:sldId id="272" r:id="rId9"/>
    <p:sldId id="258" r:id="rId10"/>
    <p:sldId id="268" r:id="rId11"/>
    <p:sldId id="269" r:id="rId12"/>
    <p:sldId id="267" r:id="rId13"/>
    <p:sldId id="265" r:id="rId14"/>
    <p:sldId id="270" r:id="rId15"/>
    <p:sldId id="263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4660"/>
  </p:normalViewPr>
  <p:slideViewPr>
    <p:cSldViewPr>
      <p:cViewPr varScale="1">
        <p:scale>
          <a:sx n="65" d="100"/>
          <a:sy n="65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C64F-1791-404F-B0BE-46E8BCCBCC81}" type="datetimeFigureOut">
              <a:rPr lang="pl-PL" smtClean="0"/>
              <a:pPr/>
              <a:t>2015-10-09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1E69-7189-420A-9C74-C1FD63048D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757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7704-40B6-4346-B935-3132D6D2C3B6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533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D78-41F2-400E-87D7-73D2D9DE9EF5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753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1F69-B3BA-4585-BC3A-6BB9A8F70B13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6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3D60-C2CD-4A26-9091-5774FA7E377D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25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E720-2776-44B6-BDFD-90A7619EDFDF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49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297-422C-4A45-A0F8-1D3524CE7C7C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37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9DE3-D720-4939-8D3E-F668EF4C218B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9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4CC8-9F07-4EE8-B982-B880EBEE0BB9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1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292C-90B4-4D18-950B-B9CCC3470300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93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0AA-4E57-484C-A010-31B64DE13C20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79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B128-A744-45D5-900A-B0B0D78223E9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547B-1F5A-4A37-BA52-2F0A6BDB3B47}" type="datetime1">
              <a:rPr lang="pl-PL" smtClean="0"/>
              <a:pPr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3320-DCD9-4E7C-99DC-D22BC1D2B8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873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rocarers.org/innovage/carers/your-own-needs-pl/family-reconciliation-pl/?lang=pl" TargetMode="External"/><Relationship Id="rId2" Type="http://schemas.openxmlformats.org/officeDocument/2006/relationships/hyperlink" Target="http://eurocarers.org/innovage/carers/your-own-needs-pl/coping-with-caregiving-pl/?lang=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urocarers.org/innovage/carers/your-own-needs-pl/physical-exercise-staying-active-pl/?lang=pl" TargetMode="External"/><Relationship Id="rId4" Type="http://schemas.openxmlformats.org/officeDocument/2006/relationships/hyperlink" Target="http://eurocarers.org/innovage/carers/your-own-needs-pl/work-reconciliation-pl/?lang=p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oQ67_Zu0Q&amp;list=PLr50Bh2p_bxd8yvIAKYStius7_rKsjJYf&amp;index=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olanta.perek-bialas@uj.edu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1&amp;v=IelNN5uA2xw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edo-partnership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4632" cy="1802631"/>
          </a:xfrm>
        </p:spPr>
        <p:txBody>
          <a:bodyPr>
            <a:noAutofit/>
          </a:bodyPr>
          <a:lstStyle/>
          <a:p>
            <a:r>
              <a:rPr lang="pl-PL" sz="3400" b="1" dirty="0">
                <a:solidFill>
                  <a:schemeClr val="accent3">
                    <a:lumMod val="75000"/>
                  </a:schemeClr>
                </a:solidFill>
              </a:rPr>
              <a:t>Opiekunowie rodzinni osób starszych </a:t>
            </a:r>
            <a:r>
              <a:rPr lang="pl-PL" sz="3400" dirty="0">
                <a:solidFill>
                  <a:schemeClr val="accent3">
                    <a:lumMod val="75000"/>
                  </a:schemeClr>
                </a:solidFill>
              </a:rPr>
              <a:t>- jak zbudować skuteczny system wsparcia? - rekomendacje z doświadczeń międzynarodowych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dr Jolanta Perek-Białas</a:t>
            </a:r>
          </a:p>
          <a:p>
            <a:r>
              <a:rPr lang="pl-PL" sz="2200" b="1" i="1" dirty="0" smtClean="0">
                <a:solidFill>
                  <a:schemeClr val="tx1"/>
                </a:solidFill>
              </a:rPr>
              <a:t>Szkoła Główna Handlowa, Uniwersytet Jagielloński</a:t>
            </a:r>
          </a:p>
          <a:p>
            <a:endParaRPr lang="pl-PL" b="1" dirty="0" smtClean="0">
              <a:solidFill>
                <a:srgbClr val="FFC00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Kraków, 9.X.2015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3589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5368"/>
            <a:ext cx="6461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851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Projekt INNOVAGE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500" i="1" dirty="0"/>
              <a:t>Jako opiekun osoby bliskiej możesz mieć poczucie, że zadanie, które wykonujesz obciąża Ciebie psychicznie, społecznie, fizycznie i finansowo. Sekcja </a:t>
            </a:r>
            <a:r>
              <a:rPr lang="pl-PL" sz="3500" b="1" i="1" dirty="0"/>
              <a:t>“Pomóż sobie”</a:t>
            </a:r>
            <a:r>
              <a:rPr lang="pl-PL" sz="3500" i="1" dirty="0"/>
              <a:t> zawiera 5 głównych tematów, które pomogą Ci poradzić sobie z trudnościami sprawowania opieki:</a:t>
            </a:r>
          </a:p>
          <a:p>
            <a:r>
              <a:rPr lang="pl-PL" sz="3500" i="1" dirty="0">
                <a:hlinkClick r:id="rId2"/>
              </a:rPr>
              <a:t>Radzenie sobie ze sprawowaniem opieki</a:t>
            </a:r>
            <a:endParaRPr lang="pl-PL" sz="3500" i="1" dirty="0"/>
          </a:p>
          <a:p>
            <a:r>
              <a:rPr lang="pl-PL" sz="3500" i="1" dirty="0">
                <a:hlinkClick r:id="rId3"/>
              </a:rPr>
              <a:t>Pogodzenie rodziny i opieki</a:t>
            </a:r>
            <a:endParaRPr lang="pl-PL" sz="3500" i="1" dirty="0"/>
          </a:p>
          <a:p>
            <a:r>
              <a:rPr lang="pl-PL" sz="3500" i="1" dirty="0">
                <a:hlinkClick r:id="rId4"/>
              </a:rPr>
              <a:t>Pogodzenie pracy i opieki</a:t>
            </a:r>
            <a:endParaRPr lang="pl-PL" sz="3500" i="1" dirty="0"/>
          </a:p>
          <a:p>
            <a:r>
              <a:rPr lang="pl-PL" sz="3500" i="1" dirty="0">
                <a:hlinkClick r:id="rId5"/>
              </a:rPr>
              <a:t>Ćwiczenia fizyczne – Jak utrzymać aktywność</a:t>
            </a:r>
            <a:endParaRPr lang="pl-PL" sz="3500" i="1" dirty="0"/>
          </a:p>
          <a:p>
            <a:pPr marL="0" indent="0">
              <a:buNone/>
            </a:pPr>
            <a:r>
              <a:rPr lang="pl-PL" sz="3500" i="1" dirty="0"/>
              <a:t> </a:t>
            </a:r>
          </a:p>
          <a:p>
            <a:pPr marL="0" indent="0">
              <a:buNone/>
            </a:pPr>
            <a:r>
              <a:rPr lang="pl-PL" sz="3500" i="1" dirty="0"/>
              <a:t>Powyższe części poświęcone są takim zagadnieniom jak: stres, depresja, relacje rodzinne, pogodzenie opieki z pracą zawodową oraz wskazówki jak pozostać aktywnym.</a:t>
            </a:r>
          </a:p>
          <a:p>
            <a:pPr marL="0" indent="0">
              <a:buNone/>
            </a:pPr>
            <a:endParaRPr lang="pl-PL" sz="3500" i="1" dirty="0" smtClean="0"/>
          </a:p>
          <a:p>
            <a:pPr marL="0" indent="0">
              <a:buNone/>
            </a:pPr>
            <a:r>
              <a:rPr lang="pl-PL" sz="3500" b="1" i="1" dirty="0" smtClean="0"/>
              <a:t>Pamiętaj</a:t>
            </a:r>
            <a:r>
              <a:rPr lang="pl-PL" sz="3500" b="1" i="1" dirty="0"/>
              <a:t>, dbając o samego siebie poprawisz jakość swojego życia, a tym samym jakość sprawowanej przez Ciebie opieki!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161"/>
            <a:ext cx="2613011" cy="11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89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9" y="332656"/>
            <a:ext cx="863848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73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4664"/>
            <a:ext cx="87824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71600" y="6326677"/>
            <a:ext cx="453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Copyright 2015 </a:t>
            </a:r>
            <a:r>
              <a:rPr lang="en-US" i="1" dirty="0" err="1"/>
              <a:t>Innovage</a:t>
            </a:r>
            <a:r>
              <a:rPr lang="en-US" i="1" dirty="0"/>
              <a:t> | All rights reserved.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xmlns="" val="38787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Kilka porad </a:t>
            </a:r>
            <a:r>
              <a:rPr lang="pl-PL" b="1" dirty="0">
                <a:solidFill>
                  <a:srgbClr val="00B050"/>
                </a:solidFill>
              </a:rPr>
              <a:t>dla właścicieli małych firm pełniących rolę opiekuna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pl-PL" i="1" dirty="0" smtClean="0"/>
              <a:t>Stwórz </a:t>
            </a:r>
            <a:r>
              <a:rPr lang="pl-PL" i="1" dirty="0"/>
              <a:t>coś w rodzaju „programu opiekuna” który zintegruje Twoje cele i zadania związane z pracą. Ponieważ dbanie o ukochaną osobę jest czasochłonne, ustal pory dnia, które będziesz poświęcać obowiązkom opiekuńczym. </a:t>
            </a:r>
            <a:endParaRPr lang="pl-PL" i="1" dirty="0" smtClean="0"/>
          </a:p>
          <a:p>
            <a:pPr marL="514350" indent="-514350">
              <a:buAutoNum type="arabicPeriod"/>
            </a:pPr>
            <a:r>
              <a:rPr lang="pl-PL" i="1" dirty="0" smtClean="0"/>
              <a:t>Przygotuj </a:t>
            </a:r>
            <a:r>
              <a:rPr lang="pl-PL" i="1" dirty="0"/>
              <a:t>„plan awaryjny” w razie gdybyś nagle, z powodu opieki nad bliskim, musiał być nieobecny w pracy</a:t>
            </a:r>
            <a:r>
              <a:rPr lang="pl-PL" i="1" dirty="0" smtClean="0"/>
              <a:t>.</a:t>
            </a:r>
          </a:p>
          <a:p>
            <a:pPr marL="514350" indent="-514350">
              <a:buAutoNum type="arabicPeriod"/>
            </a:pPr>
            <a:r>
              <a:rPr lang="pl-PL" i="1" dirty="0" smtClean="0"/>
              <a:t>…..</a:t>
            </a:r>
          </a:p>
          <a:p>
            <a:pPr marL="514350" indent="-514350">
              <a:buAutoNum type="arabicPeriod"/>
            </a:pPr>
            <a:r>
              <a:rPr lang="pl-PL" i="1" dirty="0" smtClean="0"/>
              <a:t>…..</a:t>
            </a:r>
          </a:p>
          <a:p>
            <a:pPr marL="0" indent="0">
              <a:buNone/>
            </a:pPr>
            <a:r>
              <a:rPr lang="pl-PL" i="1" dirty="0" smtClean="0"/>
              <a:t>8.      Zajmij </a:t>
            </a:r>
            <a:r>
              <a:rPr lang="pl-PL" i="1" dirty="0"/>
              <a:t>się szkoleniem innych do pomocy. Bądź otwarty i skłonny przekazać im odpowiedzialność. Rozważ, jako możliwość kierowanie siecią pracowników. Bądź konkretny w swoich oczekiwaniach i bądź dostępny, kiedy tylko </a:t>
            </a:r>
            <a:r>
              <a:rPr lang="pl-PL" i="1" dirty="0" smtClean="0"/>
              <a:t>możesz.</a:t>
            </a:r>
          </a:p>
          <a:p>
            <a:pPr marL="514350" indent="-514350">
              <a:buAutoNum type="arabicPeriod" startAt="9"/>
            </a:pPr>
            <a:r>
              <a:rPr lang="pl-PL" i="1" dirty="0" smtClean="0"/>
              <a:t>Zapamiętaj </a:t>
            </a:r>
            <a:r>
              <a:rPr lang="pl-PL" i="1" dirty="0"/>
              <a:t>trzy zasady opiekuna: być gotowym, być szczerym, czuć się dobrze. </a:t>
            </a:r>
            <a:endParaRPr lang="pl-PL" i="1" dirty="0" smtClean="0"/>
          </a:p>
          <a:p>
            <a:pPr marL="514350" indent="-514350">
              <a:buAutoNum type="arabicPeriod" startAt="9"/>
            </a:pPr>
            <a:r>
              <a:rPr lang="pl-PL" i="1" dirty="0" smtClean="0"/>
              <a:t>Wybacz </a:t>
            </a:r>
            <a:r>
              <a:rPr lang="pl-PL" i="1" dirty="0"/>
              <a:t>sobie wszelkie złe dni. Daj sobie szansę na nowy start każdego następnego dnia. Rozważ: za pięć lat, kiedy wrócisz wspomnieniami do tego czasu, jakie działania i decyzje sprawiły, że będziesz z nich dumny?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92326"/>
            <a:ext cx="1666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8335"/>
            <a:ext cx="2501878" cy="105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2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253283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www.youtube.com/watch?v=QzoQ67_Zu0Q&amp;list=PLr50Bh2p_bxd8yvIAKYStius7_rKsjJYf&amp;index=6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9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Rekomendacje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pl-PL" dirty="0" smtClean="0">
                <a:latin typeface="Century" panose="02040604050505020304" pitchFamily="18" charset="0"/>
              </a:rPr>
              <a:t>Opiekunowie nieformalni są </a:t>
            </a:r>
            <a:r>
              <a:rPr lang="pl-PL" b="1" dirty="0" smtClean="0">
                <a:latin typeface="Century" panose="02040604050505020304" pitchFamily="18" charset="0"/>
              </a:rPr>
              <a:t>niedocenionym</a:t>
            </a:r>
            <a:r>
              <a:rPr lang="pl-PL" dirty="0" smtClean="0">
                <a:latin typeface="Century" panose="02040604050505020304" pitchFamily="18" charset="0"/>
              </a:rPr>
              <a:t> zasobem (ekonomicznym, instytucjonalnym oraz psychologicznym)</a:t>
            </a:r>
          </a:p>
          <a:p>
            <a:pPr marL="514350" indent="-514350">
              <a:buAutoNum type="arabicPeriod"/>
            </a:pPr>
            <a:endParaRPr lang="pl-PL" dirty="0" smtClean="0"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pl-PL" dirty="0" smtClean="0">
                <a:latin typeface="Century" panose="02040604050505020304" pitchFamily="18" charset="0"/>
              </a:rPr>
              <a:t>Systemowe wsparcie dla opiekunów nieformalnych – konieczność!</a:t>
            </a:r>
          </a:p>
          <a:p>
            <a:pPr marL="514350" indent="-514350">
              <a:buAutoNum type="arabicPeriod"/>
            </a:pPr>
            <a:endParaRPr lang="pl-PL" dirty="0" smtClean="0"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pl-PL" dirty="0" smtClean="0">
                <a:latin typeface="Century" panose="02040604050505020304" pitchFamily="18" charset="0"/>
              </a:rPr>
              <a:t>Nie tylko finanse mają znaczenie! Informacja, wsparcie i zrozumienie w powiązaniu z kulturowymi uwarunkowaniami możliwości działania opiekunów</a:t>
            </a:r>
            <a:endParaRPr lang="pl-PL" dirty="0">
              <a:latin typeface="Century" panose="020406040505050203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17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j</a:t>
            </a:r>
            <a:r>
              <a:rPr lang="pl-PL" dirty="0" smtClean="0">
                <a:hlinkClick r:id="rId2"/>
              </a:rPr>
              <a:t>olanta.perek-bialas@uj.edu.pl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92696"/>
            <a:ext cx="2066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461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81957"/>
            <a:ext cx="12747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971600" y="5013176"/>
            <a:ext cx="754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Podziękowania dla Fundacja Ja Kobieta oraz Europejskiej Fundacji Opieki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xmlns="" val="35082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400" b="1" i="1" dirty="0"/>
              <a:t>Czy jesteś zainteresowany zaangażowaniem </a:t>
            </a:r>
          </a:p>
          <a:p>
            <a:pPr marL="0" indent="0" algn="ctr">
              <a:buNone/>
            </a:pPr>
            <a:r>
              <a:rPr lang="pl-PL" sz="3400" b="1" i="1" dirty="0"/>
              <a:t>nieformalnych </a:t>
            </a:r>
            <a:r>
              <a:rPr lang="pl-PL" sz="3400" b="1" i="1" dirty="0" smtClean="0"/>
              <a:t>opiekunów</a:t>
            </a:r>
            <a:r>
              <a:rPr lang="pl-PL" sz="3400" b="1" i="1" dirty="0"/>
              <a:t>, specjalistów</a:t>
            </a:r>
          </a:p>
          <a:p>
            <a:pPr marL="0" indent="0" algn="ctr">
              <a:buNone/>
            </a:pPr>
            <a:r>
              <a:rPr lang="pl-PL" sz="3400" b="1" i="1" dirty="0"/>
              <a:t>i </a:t>
            </a:r>
            <a:r>
              <a:rPr lang="pl-PL" sz="3400" b="1" i="1" dirty="0" smtClean="0"/>
              <a:t>decydentów w poprawę </a:t>
            </a:r>
            <a:r>
              <a:rPr lang="pl-PL" sz="3400" b="1" i="1" dirty="0"/>
              <a:t>jakości </a:t>
            </a:r>
          </a:p>
          <a:p>
            <a:pPr marL="0" indent="0" algn="ctr">
              <a:buNone/>
            </a:pPr>
            <a:r>
              <a:rPr lang="pl-PL" sz="3400" b="1" i="1" dirty="0"/>
              <a:t>życia i opieki </a:t>
            </a:r>
            <a:r>
              <a:rPr lang="pl-PL" sz="3400" b="1" i="1" dirty="0" smtClean="0"/>
              <a:t>nad </a:t>
            </a:r>
            <a:r>
              <a:rPr lang="pl-PL" sz="3400" b="1" i="1" dirty="0"/>
              <a:t>osobami starszymi</a:t>
            </a:r>
            <a:r>
              <a:rPr lang="pl-PL" sz="3400" b="1" i="1" dirty="0" smtClean="0"/>
              <a:t>?</a:t>
            </a:r>
          </a:p>
          <a:p>
            <a:pPr marL="0" indent="0" algn="ctr">
              <a:buNone/>
            </a:pPr>
            <a:r>
              <a:rPr lang="pl-PL" sz="3400" b="1" i="1" dirty="0" smtClean="0"/>
              <a:t>				(projekt </a:t>
            </a:r>
            <a:r>
              <a:rPr lang="pl-PL" sz="3400" b="1" i="1" dirty="0" err="1" smtClean="0"/>
              <a:t>WeDo</a:t>
            </a:r>
            <a:r>
              <a:rPr lang="pl-PL" sz="3400" b="1" i="1" dirty="0" smtClean="0"/>
              <a:t> 2)</a:t>
            </a:r>
            <a:endParaRPr lang="pl-PL" sz="3400" b="1" i="1" dirty="0"/>
          </a:p>
          <a:p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66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Nieformalni </a:t>
            </a:r>
            <a:r>
              <a:rPr lang="pl-PL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opiekunowie</a:t>
            </a:r>
            <a:endParaRPr lang="pl-PL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i="1" dirty="0" smtClean="0"/>
              <a:t>Nieformalnym </a:t>
            </a:r>
            <a:r>
              <a:rPr lang="pl-PL" i="1" dirty="0"/>
              <a:t>opiekunem jest osoba, </a:t>
            </a:r>
          </a:p>
          <a:p>
            <a:pPr marL="0" indent="0">
              <a:buNone/>
            </a:pPr>
            <a:r>
              <a:rPr lang="pl-PL" i="1" dirty="0"/>
              <a:t>niezależnie </a:t>
            </a:r>
            <a:r>
              <a:rPr lang="pl-PL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 wieku</a:t>
            </a:r>
            <a:r>
              <a:rPr lang="pl-PL" i="1" dirty="0"/>
              <a:t>, która bez </a:t>
            </a:r>
          </a:p>
          <a:p>
            <a:pPr marL="0" indent="0">
              <a:buNone/>
            </a:pPr>
            <a:r>
              <a:rPr lang="pl-PL" i="1" dirty="0"/>
              <a:t>zapłaty zapewnia wsparcie partnerowi, </a:t>
            </a:r>
          </a:p>
          <a:p>
            <a:pPr marL="0" indent="0">
              <a:buNone/>
            </a:pPr>
            <a:r>
              <a:rPr lang="pl-PL" i="1" dirty="0"/>
              <a:t>rodzinie, przyjacielowi lub sąsiadowi, </a:t>
            </a:r>
          </a:p>
          <a:p>
            <a:pPr marL="0" indent="0">
              <a:buNone/>
            </a:pPr>
            <a:r>
              <a:rPr lang="pl-PL" i="1" dirty="0"/>
              <a:t>który nie może poradzić sobie bez jej </a:t>
            </a:r>
          </a:p>
          <a:p>
            <a:pPr marL="0" indent="0">
              <a:buNone/>
            </a:pPr>
            <a:r>
              <a:rPr lang="pl-PL" i="1" dirty="0"/>
              <a:t>pomocy. Może to wynikać </a:t>
            </a:r>
            <a:r>
              <a:rPr lang="pl-PL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wieku</a:t>
            </a:r>
            <a:r>
              <a:rPr lang="pl-PL" i="1" dirty="0"/>
              <a:t>, </a:t>
            </a:r>
          </a:p>
          <a:p>
            <a:pPr marL="0" indent="0">
              <a:buNone/>
            </a:pPr>
            <a:r>
              <a:rPr lang="pl-PL" i="1" dirty="0"/>
              <a:t>niepełnosprawności fizycznej lub </a:t>
            </a:r>
          </a:p>
          <a:p>
            <a:pPr marL="0" indent="0">
              <a:buNone/>
            </a:pPr>
            <a:r>
              <a:rPr lang="pl-PL" i="1" dirty="0"/>
              <a:t>niemożności uczenia się, warunków </a:t>
            </a:r>
          </a:p>
          <a:p>
            <a:pPr marL="0" indent="0">
              <a:buNone/>
            </a:pPr>
            <a:r>
              <a:rPr lang="pl-PL" i="1" dirty="0"/>
              <a:t>długoterminowych, kwestii odczuć lub </a:t>
            </a:r>
          </a:p>
          <a:p>
            <a:pPr marL="0" indent="0">
              <a:buNone/>
            </a:pPr>
            <a:r>
              <a:rPr lang="pl-PL" i="1" dirty="0"/>
              <a:t>psychicznych problemów zdrowotnych</a:t>
            </a:r>
            <a:r>
              <a:rPr lang="pl-PL" i="1" dirty="0" smtClean="0"/>
              <a:t>.</a:t>
            </a:r>
          </a:p>
          <a:p>
            <a:pPr marL="0" indent="0">
              <a:buNone/>
            </a:pPr>
            <a:r>
              <a:rPr lang="pl-PL" i="1" dirty="0"/>
              <a:t>	</a:t>
            </a:r>
            <a:r>
              <a:rPr lang="pl-PL" i="1" dirty="0" smtClean="0"/>
              <a:t>					 </a:t>
            </a:r>
            <a:endParaRPr lang="pl-PL" i="1" dirty="0"/>
          </a:p>
          <a:p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231157" cy="9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93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964334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hlinkClick r:id="rId2" action="ppaction://hlinksldjump"/>
              </a:rPr>
              <a:t>Co to jest?</a:t>
            </a:r>
            <a:endParaRPr lang="pl-PL" sz="3000" dirty="0" smtClean="0"/>
          </a:p>
          <a:p>
            <a:pPr algn="ctr"/>
            <a:endParaRPr lang="pl-PL" sz="3000" dirty="0"/>
          </a:p>
          <a:p>
            <a:pPr algn="ctr"/>
            <a:r>
              <a:rPr lang="pl-PL" sz="2800" dirty="0">
                <a:hlinkClick r:id="rId3"/>
              </a:rPr>
              <a:t>https://</a:t>
            </a:r>
            <a:r>
              <a:rPr lang="pl-PL" sz="2800" dirty="0" smtClean="0">
                <a:hlinkClick r:id="rId3"/>
              </a:rPr>
              <a:t>www.youtube.com/watch?t=1&amp;v=IelNN5uA2xw</a:t>
            </a:r>
            <a:endParaRPr lang="pl-PL" sz="2800" dirty="0" smtClean="0"/>
          </a:p>
          <a:p>
            <a:pPr algn="ctr"/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xmlns="" val="1695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Opiekunowie i ich sytuacja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“</a:t>
            </a:r>
            <a:r>
              <a:rPr lang="pl-PL" i="1" dirty="0"/>
              <a:t>Film pokazał, jak istotna w życiu jest </a:t>
            </a:r>
            <a:r>
              <a:rPr lang="pl-PL" b="1" i="1" dirty="0">
                <a:solidFill>
                  <a:srgbClr val="00B050"/>
                </a:solidFill>
              </a:rPr>
              <a:t>cierpliwość, </a:t>
            </a:r>
            <a:r>
              <a:rPr lang="pl-PL" b="1" i="1" dirty="0" smtClean="0">
                <a:solidFill>
                  <a:srgbClr val="00B050"/>
                </a:solidFill>
              </a:rPr>
              <a:t>empatia </a:t>
            </a:r>
            <a:r>
              <a:rPr lang="pl-PL" b="1" i="1" dirty="0">
                <a:solidFill>
                  <a:srgbClr val="00B050"/>
                </a:solidFill>
              </a:rPr>
              <a:t>i konsekwencja</a:t>
            </a:r>
            <a:r>
              <a:rPr lang="pl-PL" i="1" dirty="0"/>
              <a:t>.” </a:t>
            </a: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Uczestnicy </a:t>
            </a:r>
            <a:r>
              <a:rPr lang="pl-PL" i="1" dirty="0"/>
              <a:t>w Polsce po </a:t>
            </a:r>
            <a:r>
              <a:rPr lang="pl-PL" i="1" dirty="0" smtClean="0"/>
              <a:t>pokazie </a:t>
            </a:r>
            <a:r>
              <a:rPr lang="pl-PL" i="1" dirty="0"/>
              <a:t>krótkiego filmu ‘</a:t>
            </a:r>
            <a:r>
              <a:rPr lang="pl-PL" i="1" dirty="0" err="1"/>
              <a:t>What</a:t>
            </a:r>
            <a:r>
              <a:rPr lang="pl-PL" i="1" dirty="0"/>
              <a:t> </a:t>
            </a:r>
            <a:r>
              <a:rPr lang="pl-PL" i="1" dirty="0" err="1"/>
              <a:t>is</a:t>
            </a:r>
            <a:r>
              <a:rPr lang="pl-PL" i="1" dirty="0"/>
              <a:t> </a:t>
            </a:r>
            <a:r>
              <a:rPr lang="pl-PL" i="1" dirty="0" err="1"/>
              <a:t>that</a:t>
            </a:r>
            <a:r>
              <a:rPr lang="pl-PL" i="1" dirty="0"/>
              <a:t>?</a:t>
            </a:r>
            <a:r>
              <a:rPr lang="pl-PL" dirty="0"/>
              <a:t>’ (Co to jest)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676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132856"/>
            <a:ext cx="7560840" cy="4278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Partnerstwo </a:t>
            </a:r>
            <a:r>
              <a:rPr lang="pl-PL" dirty="0" err="1" smtClean="0"/>
              <a:t>WeDO</a:t>
            </a:r>
            <a:r>
              <a:rPr lang="pl-PL" dirty="0"/>
              <a:t> </a:t>
            </a:r>
            <a:r>
              <a:rPr lang="pl-PL" dirty="0" smtClean="0"/>
              <a:t>2 opracowało </a:t>
            </a:r>
            <a:r>
              <a:rPr lang="pl-PL" dirty="0"/>
              <a:t>gotowy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w łatwy sposób do wykorzystania zestaw materiałów </a:t>
            </a:r>
            <a:r>
              <a:rPr lang="pl-PL" dirty="0" smtClean="0"/>
              <a:t>edukacyjnych dla wszystkich, których </a:t>
            </a:r>
            <a:r>
              <a:rPr lang="pl-PL" dirty="0"/>
              <a:t>dotyczą te </a:t>
            </a:r>
            <a:r>
              <a:rPr lang="pl-PL" dirty="0" smtClean="0"/>
              <a:t>kwestie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Pełny </a:t>
            </a:r>
            <a:r>
              <a:rPr lang="pl-PL" dirty="0"/>
              <a:t>podręcznik szkoleniowy, w tym </a:t>
            </a:r>
            <a:r>
              <a:rPr lang="pl-PL" dirty="0" smtClean="0"/>
              <a:t>wszystkie </a:t>
            </a:r>
            <a:r>
              <a:rPr lang="pl-PL" dirty="0"/>
              <a:t>narzędzia i materiały na stronie internetowej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www.wedo-partnership.eu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33" y="404663"/>
            <a:ext cx="3744416" cy="15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375"/>
            <a:ext cx="1765045" cy="249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10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EUROCARERS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4196"/>
            <a:ext cx="8214213" cy="500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411"/>
            <a:ext cx="2066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01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7375"/>
            <a:ext cx="78571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5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91" y="322763"/>
            <a:ext cx="8636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J. Perek-Białas, Konferencja ROPS, Kraków 9.X.2015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320-DCD9-4E7C-99DC-D22BC1D2B8EC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18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606</Words>
  <Application>Microsoft Office PowerPoint</Application>
  <PresentationFormat>Pokaz na ekranie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Opiekunowie rodzinni osób starszych - jak zbudować skuteczny system wsparcia? - rekomendacje z doświadczeń międzynarodowych</vt:lpstr>
      <vt:lpstr>Slajd 2</vt:lpstr>
      <vt:lpstr>Nieformalni opiekunowie</vt:lpstr>
      <vt:lpstr>Slajd 4</vt:lpstr>
      <vt:lpstr>Opiekunowie i ich sytuacja</vt:lpstr>
      <vt:lpstr>Slajd 6</vt:lpstr>
      <vt:lpstr>EUROCARERS</vt:lpstr>
      <vt:lpstr>Slajd 8</vt:lpstr>
      <vt:lpstr>Slajd 9</vt:lpstr>
      <vt:lpstr>Projekt INNOVAGE</vt:lpstr>
      <vt:lpstr>Slajd 11</vt:lpstr>
      <vt:lpstr>Slajd 12</vt:lpstr>
      <vt:lpstr>Kilka porad dla właścicieli małych firm pełniących rolę opiekuna</vt:lpstr>
      <vt:lpstr>Slajd 14</vt:lpstr>
      <vt:lpstr>Rekomendacje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Opiekunowie rodzinni osób starszych - jak zbudować skuteczny system wsparcia? - rekomendacje z doświadczeń międzynarodowych</dc:title>
  <dc:creator>user</dc:creator>
  <cp:lastModifiedBy>ibanasiewicz</cp:lastModifiedBy>
  <cp:revision>18</cp:revision>
  <dcterms:created xsi:type="dcterms:W3CDTF">2015-09-22T09:04:22Z</dcterms:created>
  <dcterms:modified xsi:type="dcterms:W3CDTF">2015-10-09T05:40:24Z</dcterms:modified>
</cp:coreProperties>
</file>