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89" r:id="rId3"/>
    <p:sldId id="290" r:id="rId4"/>
    <p:sldId id="291" r:id="rId5"/>
    <p:sldId id="292" r:id="rId6"/>
    <p:sldId id="293" r:id="rId7"/>
    <p:sldId id="294" r:id="rId8"/>
    <p:sldId id="295" r:id="rId9"/>
    <p:sldId id="296" r:id="rId10"/>
    <p:sldId id="297" r:id="rId11"/>
    <p:sldId id="299" r:id="rId12"/>
    <p:sldId id="301" r:id="rId13"/>
    <p:sldId id="302"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03" r:id="rId2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380" y="-8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0504D7-81AE-4CAE-90A9-DE9803899E87}" type="datetimeFigureOut">
              <a:rPr lang="pl-PL" smtClean="0"/>
              <a:pPr/>
              <a:t>2015-10-08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38BEE-848F-42B1-B2B4-06190EEEAE72}" type="slidenum">
              <a:rPr lang="pl-PL" smtClean="0"/>
              <a:pPr/>
              <a:t>‹#›</a:t>
            </a:fld>
            <a:endParaRPr lang="pl-PL"/>
          </a:p>
        </p:txBody>
      </p:sp>
    </p:spTree>
    <p:extLst>
      <p:ext uri="{BB962C8B-B14F-4D97-AF65-F5344CB8AC3E}">
        <p14:creationId xmlns="" xmlns:p14="http://schemas.microsoft.com/office/powerpoint/2010/main" val="8210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49E020D-AEA2-4540-B5FE-413F061BD0F0}" type="slidenum">
              <a:rPr lang="pl-PL" smtClean="0"/>
              <a:pPr/>
              <a:t>1</a:t>
            </a:fld>
            <a:endParaRPr lang="pl-PL"/>
          </a:p>
        </p:txBody>
      </p:sp>
    </p:spTree>
    <p:extLst>
      <p:ext uri="{BB962C8B-B14F-4D97-AF65-F5344CB8AC3E}">
        <p14:creationId xmlns="" xmlns:p14="http://schemas.microsoft.com/office/powerpoint/2010/main" val="1253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49E020D-AEA2-4540-B5FE-413F061BD0F0}" type="slidenum">
              <a:rPr lang="pl-PL" smtClean="0"/>
              <a:pPr/>
              <a:t>7</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49E020D-AEA2-4540-B5FE-413F061BD0F0}" type="slidenum">
              <a:rPr lang="pl-PL" smtClean="0"/>
              <a:pPr/>
              <a:t>8</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49E020D-AEA2-4540-B5FE-413F061BD0F0}" type="slidenum">
              <a:rPr lang="pl-PL" smtClean="0"/>
              <a:pPr/>
              <a:t>9</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49E020D-AEA2-4540-B5FE-413F061BD0F0}" type="slidenum">
              <a:rPr lang="pl-PL" smtClean="0"/>
              <a:pPr/>
              <a:t>11</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EB38BEE-848F-42B1-B2B4-06190EEEAE72}" type="slidenum">
              <a:rPr lang="pl-PL" smtClean="0"/>
              <a:pPr/>
              <a:t>13</a:t>
            </a:fld>
            <a:endParaRPr lang="pl-PL"/>
          </a:p>
        </p:txBody>
      </p:sp>
    </p:spTree>
    <p:extLst>
      <p:ext uri="{BB962C8B-B14F-4D97-AF65-F5344CB8AC3E}">
        <p14:creationId xmlns="" xmlns:p14="http://schemas.microsoft.com/office/powerpoint/2010/main" val="96410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49E020D-AEA2-4540-B5FE-413F061BD0F0}" type="slidenum">
              <a:rPr lang="pl-PL" smtClean="0"/>
              <a:pPr/>
              <a:t>16</a:t>
            </a:fld>
            <a:endParaRPr lang="pl-PL"/>
          </a:p>
        </p:txBody>
      </p:sp>
    </p:spTree>
    <p:extLst>
      <p:ext uri="{BB962C8B-B14F-4D97-AF65-F5344CB8AC3E}">
        <p14:creationId xmlns="" xmlns:p14="http://schemas.microsoft.com/office/powerpoint/2010/main" val="311542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C8183DB-47CA-4DB8-9377-5387A8E20497}" type="datetimeFigureOut">
              <a:rPr lang="pl-PL" smtClean="0"/>
              <a:pPr/>
              <a:t>2015-10-08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0D1AC3-DADC-4F70-89A0-16439E527855}" type="slidenum">
              <a:rPr lang="pl-PL" smtClean="0"/>
              <a:pPr/>
              <a:t>‹#›</a:t>
            </a:fld>
            <a:endParaRPr lang="pl-PL"/>
          </a:p>
        </p:txBody>
      </p:sp>
    </p:spTree>
    <p:extLst>
      <p:ext uri="{BB962C8B-B14F-4D97-AF65-F5344CB8AC3E}">
        <p14:creationId xmlns="" xmlns:p14="http://schemas.microsoft.com/office/powerpoint/2010/main" val="170457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C8183DB-47CA-4DB8-9377-5387A8E20497}" type="datetimeFigureOut">
              <a:rPr lang="pl-PL" smtClean="0"/>
              <a:pPr/>
              <a:t>2015-10-08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0D1AC3-DADC-4F70-89A0-16439E527855}" type="slidenum">
              <a:rPr lang="pl-PL" smtClean="0"/>
              <a:pPr/>
              <a:t>‹#›</a:t>
            </a:fld>
            <a:endParaRPr lang="pl-PL"/>
          </a:p>
        </p:txBody>
      </p:sp>
    </p:spTree>
    <p:extLst>
      <p:ext uri="{BB962C8B-B14F-4D97-AF65-F5344CB8AC3E}">
        <p14:creationId xmlns="" xmlns:p14="http://schemas.microsoft.com/office/powerpoint/2010/main" val="15734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C8183DB-47CA-4DB8-9377-5387A8E20497}" type="datetimeFigureOut">
              <a:rPr lang="pl-PL" smtClean="0"/>
              <a:pPr/>
              <a:t>2015-10-08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0D1AC3-DADC-4F70-89A0-16439E527855}" type="slidenum">
              <a:rPr lang="pl-PL" smtClean="0"/>
              <a:pPr/>
              <a:t>‹#›</a:t>
            </a:fld>
            <a:endParaRPr lang="pl-PL"/>
          </a:p>
        </p:txBody>
      </p:sp>
    </p:spTree>
    <p:extLst>
      <p:ext uri="{BB962C8B-B14F-4D97-AF65-F5344CB8AC3E}">
        <p14:creationId xmlns="" xmlns:p14="http://schemas.microsoft.com/office/powerpoint/2010/main" val="419071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C8183DB-47CA-4DB8-9377-5387A8E20497}" type="datetimeFigureOut">
              <a:rPr lang="pl-PL" smtClean="0"/>
              <a:pPr/>
              <a:t>2015-10-08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0D1AC3-DADC-4F70-89A0-16439E527855}" type="slidenum">
              <a:rPr lang="pl-PL" smtClean="0"/>
              <a:pPr/>
              <a:t>‹#›</a:t>
            </a:fld>
            <a:endParaRPr lang="pl-PL"/>
          </a:p>
        </p:txBody>
      </p:sp>
    </p:spTree>
    <p:extLst>
      <p:ext uri="{BB962C8B-B14F-4D97-AF65-F5344CB8AC3E}">
        <p14:creationId xmlns="" xmlns:p14="http://schemas.microsoft.com/office/powerpoint/2010/main" val="88543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C8183DB-47CA-4DB8-9377-5387A8E20497}" type="datetimeFigureOut">
              <a:rPr lang="pl-PL" smtClean="0"/>
              <a:pPr/>
              <a:t>2015-10-08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E0D1AC3-DADC-4F70-89A0-16439E527855}" type="slidenum">
              <a:rPr lang="pl-PL" smtClean="0"/>
              <a:pPr/>
              <a:t>‹#›</a:t>
            </a:fld>
            <a:endParaRPr lang="pl-PL"/>
          </a:p>
        </p:txBody>
      </p:sp>
    </p:spTree>
    <p:extLst>
      <p:ext uri="{BB962C8B-B14F-4D97-AF65-F5344CB8AC3E}">
        <p14:creationId xmlns="" xmlns:p14="http://schemas.microsoft.com/office/powerpoint/2010/main" val="364425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C8183DB-47CA-4DB8-9377-5387A8E20497}" type="datetimeFigureOut">
              <a:rPr lang="pl-PL" smtClean="0"/>
              <a:pPr/>
              <a:t>2015-10-08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E0D1AC3-DADC-4F70-89A0-16439E527855}" type="slidenum">
              <a:rPr lang="pl-PL" smtClean="0"/>
              <a:pPr/>
              <a:t>‹#›</a:t>
            </a:fld>
            <a:endParaRPr lang="pl-PL"/>
          </a:p>
        </p:txBody>
      </p:sp>
    </p:spTree>
    <p:extLst>
      <p:ext uri="{BB962C8B-B14F-4D97-AF65-F5344CB8AC3E}">
        <p14:creationId xmlns="" xmlns:p14="http://schemas.microsoft.com/office/powerpoint/2010/main" val="108393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C8183DB-47CA-4DB8-9377-5387A8E20497}" type="datetimeFigureOut">
              <a:rPr lang="pl-PL" smtClean="0"/>
              <a:pPr/>
              <a:t>2015-10-08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E0D1AC3-DADC-4F70-89A0-16439E527855}" type="slidenum">
              <a:rPr lang="pl-PL" smtClean="0"/>
              <a:pPr/>
              <a:t>‹#›</a:t>
            </a:fld>
            <a:endParaRPr lang="pl-PL"/>
          </a:p>
        </p:txBody>
      </p:sp>
    </p:spTree>
    <p:extLst>
      <p:ext uri="{BB962C8B-B14F-4D97-AF65-F5344CB8AC3E}">
        <p14:creationId xmlns="" xmlns:p14="http://schemas.microsoft.com/office/powerpoint/2010/main" val="40461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C8183DB-47CA-4DB8-9377-5387A8E20497}" type="datetimeFigureOut">
              <a:rPr lang="pl-PL" smtClean="0"/>
              <a:pPr/>
              <a:t>2015-10-08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E0D1AC3-DADC-4F70-89A0-16439E527855}" type="slidenum">
              <a:rPr lang="pl-PL" smtClean="0"/>
              <a:pPr/>
              <a:t>‹#›</a:t>
            </a:fld>
            <a:endParaRPr lang="pl-PL"/>
          </a:p>
        </p:txBody>
      </p:sp>
    </p:spTree>
    <p:extLst>
      <p:ext uri="{BB962C8B-B14F-4D97-AF65-F5344CB8AC3E}">
        <p14:creationId xmlns="" xmlns:p14="http://schemas.microsoft.com/office/powerpoint/2010/main" val="15814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C8183DB-47CA-4DB8-9377-5387A8E20497}" type="datetimeFigureOut">
              <a:rPr lang="pl-PL" smtClean="0"/>
              <a:pPr/>
              <a:t>2015-10-08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E0D1AC3-DADC-4F70-89A0-16439E527855}" type="slidenum">
              <a:rPr lang="pl-PL" smtClean="0"/>
              <a:pPr/>
              <a:t>‹#›</a:t>
            </a:fld>
            <a:endParaRPr lang="pl-PL"/>
          </a:p>
        </p:txBody>
      </p:sp>
    </p:spTree>
    <p:extLst>
      <p:ext uri="{BB962C8B-B14F-4D97-AF65-F5344CB8AC3E}">
        <p14:creationId xmlns="" xmlns:p14="http://schemas.microsoft.com/office/powerpoint/2010/main" val="183062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C8183DB-47CA-4DB8-9377-5387A8E20497}" type="datetimeFigureOut">
              <a:rPr lang="pl-PL" smtClean="0"/>
              <a:pPr/>
              <a:t>2015-10-08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E0D1AC3-DADC-4F70-89A0-16439E527855}" type="slidenum">
              <a:rPr lang="pl-PL" smtClean="0"/>
              <a:pPr/>
              <a:t>‹#›</a:t>
            </a:fld>
            <a:endParaRPr lang="pl-PL"/>
          </a:p>
        </p:txBody>
      </p:sp>
    </p:spTree>
    <p:extLst>
      <p:ext uri="{BB962C8B-B14F-4D97-AF65-F5344CB8AC3E}">
        <p14:creationId xmlns="" xmlns:p14="http://schemas.microsoft.com/office/powerpoint/2010/main" val="328417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C8183DB-47CA-4DB8-9377-5387A8E20497}" type="datetimeFigureOut">
              <a:rPr lang="pl-PL" smtClean="0"/>
              <a:pPr/>
              <a:t>2015-10-08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E0D1AC3-DADC-4F70-89A0-16439E527855}" type="slidenum">
              <a:rPr lang="pl-PL" smtClean="0"/>
              <a:pPr/>
              <a:t>‹#›</a:t>
            </a:fld>
            <a:endParaRPr lang="pl-PL"/>
          </a:p>
        </p:txBody>
      </p:sp>
    </p:spTree>
    <p:extLst>
      <p:ext uri="{BB962C8B-B14F-4D97-AF65-F5344CB8AC3E}">
        <p14:creationId xmlns="" xmlns:p14="http://schemas.microsoft.com/office/powerpoint/2010/main" val="196903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183DB-47CA-4DB8-9377-5387A8E20497}" type="datetimeFigureOut">
              <a:rPr lang="pl-PL" smtClean="0"/>
              <a:pPr/>
              <a:t>2015-10-08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D1AC3-DADC-4F70-89A0-16439E527855}" type="slidenum">
              <a:rPr lang="pl-PL" smtClean="0"/>
              <a:pPr/>
              <a:t>‹#›</a:t>
            </a:fld>
            <a:endParaRPr lang="pl-PL"/>
          </a:p>
        </p:txBody>
      </p:sp>
    </p:spTree>
    <p:extLst>
      <p:ext uri="{BB962C8B-B14F-4D97-AF65-F5344CB8AC3E}">
        <p14:creationId xmlns="" xmlns:p14="http://schemas.microsoft.com/office/powerpoint/2010/main" val="150077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descr="family-515530_1280.jpg"/>
          <p:cNvPicPr>
            <a:picLocks noChangeAspect="1"/>
          </p:cNvPicPr>
          <p:nvPr/>
        </p:nvPicPr>
        <p:blipFill>
          <a:blip r:embed="rId3" cstate="print">
            <a:lum bright="20000"/>
          </a:blip>
          <a:stretch>
            <a:fillRect/>
          </a:stretch>
        </p:blipFill>
        <p:spPr>
          <a:xfrm>
            <a:off x="1835696" y="2996952"/>
            <a:ext cx="5112568" cy="3411041"/>
          </a:xfrm>
          <a:prstGeom prst="rect">
            <a:avLst/>
          </a:prstGeom>
          <a:ln>
            <a:noFill/>
          </a:ln>
          <a:effectLst>
            <a:softEdge rad="112500"/>
          </a:effectLst>
        </p:spPr>
      </p:pic>
      <p:sp>
        <p:nvSpPr>
          <p:cNvPr id="2" name="Tytuł 1"/>
          <p:cNvSpPr>
            <a:spLocks noGrp="1"/>
          </p:cNvSpPr>
          <p:nvPr>
            <p:ph type="ctrTitle"/>
          </p:nvPr>
        </p:nvSpPr>
        <p:spPr>
          <a:xfrm>
            <a:off x="683568" y="1340768"/>
            <a:ext cx="7772400" cy="2979763"/>
          </a:xfrm>
        </p:spPr>
        <p:txBody>
          <a:bodyPr>
            <a:normAutofit fontScale="90000"/>
          </a:bodyPr>
          <a:lstStyle/>
          <a:p>
            <a:r>
              <a:rPr lang="pl-PL" sz="3600" b="1" dirty="0" smtClean="0"/>
              <a:t/>
            </a:r>
            <a:br>
              <a:rPr lang="pl-PL" sz="3600" b="1" dirty="0" smtClean="0"/>
            </a:br>
            <a:r>
              <a:rPr lang="pl-PL" sz="3100" b="1" dirty="0" smtClean="0">
                <a:solidFill>
                  <a:schemeClr val="tx2">
                    <a:lumMod val="75000"/>
                  </a:schemeClr>
                </a:solidFill>
              </a:rPr>
              <a:t>„Opiekunowie rodzinni osób starszych - problemy, potrzeby, wyzwania dla polityki społecznej"</a:t>
            </a:r>
            <a:r>
              <a:rPr lang="pl-PL" sz="3600" b="1" dirty="0" smtClean="0"/>
              <a:t/>
            </a:r>
            <a:br>
              <a:rPr lang="pl-PL" sz="3600" b="1" dirty="0" smtClean="0"/>
            </a:br>
            <a:r>
              <a:rPr lang="pl-PL" sz="2700" dirty="0" smtClean="0">
                <a:solidFill>
                  <a:schemeClr val="tx2">
                    <a:lumMod val="75000"/>
                  </a:schemeClr>
                </a:solidFill>
              </a:rPr>
              <a:t>prezentacja wyników badania </a:t>
            </a:r>
            <a:br>
              <a:rPr lang="pl-PL" sz="2700" dirty="0" smtClean="0">
                <a:solidFill>
                  <a:schemeClr val="tx2">
                    <a:lumMod val="75000"/>
                  </a:schemeClr>
                </a:solidFill>
              </a:rPr>
            </a:br>
            <a:r>
              <a:rPr lang="pl-PL" sz="2700" dirty="0" smtClean="0">
                <a:solidFill>
                  <a:schemeClr val="tx2">
                    <a:lumMod val="75000"/>
                  </a:schemeClr>
                </a:solidFill>
              </a:rPr>
              <a:t/>
            </a:r>
            <a:br>
              <a:rPr lang="pl-PL" sz="2700" dirty="0" smtClean="0">
                <a:solidFill>
                  <a:schemeClr val="tx2">
                    <a:lumMod val="75000"/>
                  </a:schemeClr>
                </a:solidFill>
              </a:rPr>
            </a:br>
            <a:r>
              <a:rPr lang="pl-PL" dirty="0" smtClean="0"/>
              <a:t/>
            </a:r>
            <a:br>
              <a:rPr lang="pl-PL" dirty="0" smtClean="0"/>
            </a:br>
            <a:r>
              <a:rPr lang="pl-PL" b="1" dirty="0" smtClean="0"/>
              <a:t> </a:t>
            </a:r>
            <a:endParaRPr lang="pl-PL" dirty="0"/>
          </a:p>
        </p:txBody>
      </p:sp>
      <p:sp>
        <p:nvSpPr>
          <p:cNvPr id="1027" name="Rectangle 3"/>
          <p:cNvSpPr>
            <a:spLocks noChangeArrowheads="1"/>
          </p:cNvSpPr>
          <p:nvPr/>
        </p:nvSpPr>
        <p:spPr bwMode="auto">
          <a:xfrm>
            <a:off x="683568" y="980728"/>
            <a:ext cx="77768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0" i="0" u="none" strike="noStrike" cap="none" normalizeH="0" baseline="0" dirty="0" smtClean="0">
                <a:ln>
                  <a:noFill/>
                </a:ln>
                <a:solidFill>
                  <a:schemeClr val="tx1"/>
                </a:solidFill>
                <a:effectLst/>
                <a:cs typeface="Arial" pitchFamily="34" charset="0"/>
              </a:rPr>
              <a:t>Konferencja</a:t>
            </a:r>
            <a:r>
              <a:rPr kumimoji="0" lang="pl-PL" sz="800" b="0" i="0" u="none" strike="noStrike" cap="none" normalizeH="0" dirty="0" smtClean="0">
                <a:ln>
                  <a:noFill/>
                </a:ln>
                <a:solidFill>
                  <a:schemeClr val="tx1"/>
                </a:solidFill>
                <a:effectLst/>
                <a:cs typeface="Arial" pitchFamily="34" charset="0"/>
              </a:rPr>
              <a:t> „Opiekunowie rodzinni osób starszych – jak zbudować skuteczny system wsparcia?”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0" i="0" u="none" strike="noStrike" cap="none" normalizeH="0" baseline="0" dirty="0" smtClean="0">
                <a:ln>
                  <a:noFill/>
                </a:ln>
                <a:solidFill>
                  <a:schemeClr val="tx1"/>
                </a:solidFill>
                <a:effectLst/>
                <a:cs typeface="Arial" pitchFamily="34" charset="0"/>
              </a:rPr>
              <a:t>Kraków,</a:t>
            </a:r>
            <a:r>
              <a:rPr kumimoji="0" lang="pl-PL" sz="800" b="0" i="0" u="none" strike="noStrike" cap="none" normalizeH="0" dirty="0" smtClean="0">
                <a:ln>
                  <a:noFill/>
                </a:ln>
                <a:solidFill>
                  <a:schemeClr val="tx1"/>
                </a:solidFill>
                <a:effectLst/>
                <a:cs typeface="Arial" pitchFamily="34" charset="0"/>
              </a:rPr>
              <a:t> 09 października 2015 r.</a:t>
            </a:r>
            <a:endParaRPr kumimoji="0" lang="pl-PL" sz="800" b="0" i="0" u="none" strike="noStrike" cap="none" normalizeH="0" baseline="0" dirty="0" smtClean="0">
              <a:ln>
                <a:noFill/>
              </a:ln>
              <a:solidFill>
                <a:schemeClr val="tx1"/>
              </a:solidFill>
              <a:effectLst/>
              <a:cs typeface="Arial" pitchFamily="34" charset="0"/>
            </a:endParaRPr>
          </a:p>
        </p:txBody>
      </p:sp>
      <p:sp>
        <p:nvSpPr>
          <p:cNvPr id="4" name="Symbol zastępczy numeru slajdu 3"/>
          <p:cNvSpPr>
            <a:spLocks noGrp="1"/>
          </p:cNvSpPr>
          <p:nvPr>
            <p:ph type="sldNum" sz="quarter" idx="12"/>
          </p:nvPr>
        </p:nvSpPr>
        <p:spPr/>
        <p:txBody>
          <a:bodyPr/>
          <a:lstStyle/>
          <a:p>
            <a:fld id="{3394E9E9-C20D-433F-BE9F-E3A27603493D}" type="slidenum">
              <a:rPr lang="pl-PL" smtClean="0"/>
              <a:pPr/>
              <a:t>1</a:t>
            </a:fld>
            <a:endParaRPr lang="pl-PL"/>
          </a:p>
        </p:txBody>
      </p:sp>
      <p:grpSp>
        <p:nvGrpSpPr>
          <p:cNvPr id="8" name="Grupa 7"/>
          <p:cNvGrpSpPr>
            <a:grpSpLocks noChangeAspect="1"/>
          </p:cNvGrpSpPr>
          <p:nvPr/>
        </p:nvGrpSpPr>
        <p:grpSpPr>
          <a:xfrm>
            <a:off x="179512" y="260648"/>
            <a:ext cx="8712968" cy="792088"/>
            <a:chOff x="1167978" y="3753346"/>
            <a:chExt cx="5937250" cy="539750"/>
          </a:xfrm>
        </p:grpSpPr>
        <p:pic>
          <p:nvPicPr>
            <p:cNvPr id="9" name="Obraz 1" descr="loga_góra_konf_ewaluac.jpg"/>
            <p:cNvPicPr>
              <a:picLocks noChangeAspect="1" noChangeArrowheads="1"/>
            </p:cNvPicPr>
            <p:nvPr/>
          </p:nvPicPr>
          <p:blipFill>
            <a:blip r:embed="rId4" cstate="print"/>
            <a:srcRect/>
            <a:stretch>
              <a:fillRect/>
            </a:stretch>
          </p:blipFill>
          <p:spPr bwMode="auto">
            <a:xfrm>
              <a:off x="1167978" y="3753346"/>
              <a:ext cx="5937250" cy="539750"/>
            </a:xfrm>
            <a:prstGeom prst="rect">
              <a:avLst/>
            </a:prstGeom>
            <a:noFill/>
          </p:spPr>
        </p:pic>
        <p:pic>
          <p:nvPicPr>
            <p:cNvPr id="10" name="Obraz 3" descr="logo_małopolska_poziom.png"/>
            <p:cNvPicPr>
              <a:picLocks noChangeAspect="1" noChangeArrowheads="1"/>
            </p:cNvPicPr>
            <p:nvPr/>
          </p:nvPicPr>
          <p:blipFill>
            <a:blip r:embed="rId5" cstate="print"/>
            <a:srcRect/>
            <a:stretch>
              <a:fillRect/>
            </a:stretch>
          </p:blipFill>
          <p:spPr bwMode="auto">
            <a:xfrm>
              <a:off x="2915816" y="3753346"/>
              <a:ext cx="1656184" cy="539750"/>
            </a:xfrm>
            <a:prstGeom prst="rect">
              <a:avLst/>
            </a:prstGeom>
            <a:solidFill>
              <a:srgbClr val="FFFFFF"/>
            </a:solidFill>
          </p:spPr>
        </p:pic>
      </p:grpSp>
      <p:pic>
        <p:nvPicPr>
          <p:cNvPr id="13" name="Obraz 12" descr="loga_dół_konf_ewaluac.jpg"/>
          <p:cNvPicPr>
            <a:picLocks noChangeAspect="1"/>
          </p:cNvPicPr>
          <p:nvPr/>
        </p:nvPicPr>
        <p:blipFill>
          <a:blip r:embed="rId6" cstate="print"/>
          <a:stretch>
            <a:fillRect/>
          </a:stretch>
        </p:blipFill>
        <p:spPr>
          <a:xfrm>
            <a:off x="2339752" y="6319740"/>
            <a:ext cx="4680520" cy="538260"/>
          </a:xfrm>
          <a:prstGeom prst="rect">
            <a:avLst/>
          </a:prstGeom>
        </p:spPr>
      </p:pic>
    </p:spTree>
    <p:extLst>
      <p:ext uri="{BB962C8B-B14F-4D97-AF65-F5344CB8AC3E}">
        <p14:creationId xmlns="" xmlns:p14="http://schemas.microsoft.com/office/powerpoint/2010/main" val="595512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lum bright="10000"/>
          </a:blip>
          <a:srcRect/>
          <a:stretch>
            <a:fillRect/>
          </a:stretch>
        </p:blipFill>
        <p:spPr bwMode="auto">
          <a:xfrm>
            <a:off x="145289" y="2276871"/>
            <a:ext cx="8675183" cy="3816425"/>
          </a:xfrm>
          <a:prstGeom prst="ellipse">
            <a:avLst/>
          </a:prstGeom>
          <a:ln>
            <a:noFill/>
          </a:ln>
          <a:effectLst>
            <a:softEdge rad="112500"/>
          </a:effectLst>
        </p:spPr>
      </p:pic>
      <p:sp>
        <p:nvSpPr>
          <p:cNvPr id="2" name="Tytuł 1"/>
          <p:cNvSpPr>
            <a:spLocks noGrp="1"/>
          </p:cNvSpPr>
          <p:nvPr>
            <p:ph type="title"/>
          </p:nvPr>
        </p:nvSpPr>
        <p:spPr>
          <a:xfrm>
            <a:off x="1743000" y="18958"/>
            <a:ext cx="7005464" cy="817754"/>
          </a:xfrm>
        </p:spPr>
        <p:txBody>
          <a:bodyPr>
            <a:normAutofit/>
          </a:bodyPr>
          <a:lstStyle/>
          <a:p>
            <a:r>
              <a:rPr lang="pl-PL" sz="2400" b="1" dirty="0" smtClean="0">
                <a:solidFill>
                  <a:schemeClr val="tx2">
                    <a:lumMod val="75000"/>
                  </a:schemeClr>
                </a:solidFill>
              </a:rPr>
              <a:t>Konsekwencje zdrowotne</a:t>
            </a:r>
            <a:endParaRPr lang="pl-PL" sz="2400" b="1" dirty="0">
              <a:solidFill>
                <a:schemeClr val="tx2">
                  <a:lumMod val="75000"/>
                </a:schemeClr>
              </a:solidFill>
            </a:endParaRPr>
          </a:p>
        </p:txBody>
      </p:sp>
      <p:sp>
        <p:nvSpPr>
          <p:cNvPr id="3" name="Symbol zastępczy zawartości 2"/>
          <p:cNvSpPr>
            <a:spLocks noGrp="1"/>
          </p:cNvSpPr>
          <p:nvPr>
            <p:ph idx="1"/>
          </p:nvPr>
        </p:nvSpPr>
        <p:spPr>
          <a:xfrm>
            <a:off x="467544" y="980728"/>
            <a:ext cx="8229600" cy="4525963"/>
          </a:xfrm>
        </p:spPr>
        <p:txBody>
          <a:bodyPr>
            <a:normAutofit/>
          </a:bodyPr>
          <a:lstStyle/>
          <a:p>
            <a:pPr lvl="0"/>
            <a:r>
              <a:rPr lang="pl-PL" sz="1800" dirty="0" smtClean="0"/>
              <a:t>Przeciążenia związane z opieką, stałe bycie „w pogotowiu”, ale również stres </a:t>
            </a:r>
            <a:br>
              <a:rPr lang="pl-PL" sz="1800" dirty="0" smtClean="0"/>
            </a:br>
            <a:r>
              <a:rPr lang="pl-PL" sz="1800" dirty="0" smtClean="0"/>
              <a:t>i strach, jakie wiążą się z opieką, powodują stany depresyjne czy bezsenność.</a:t>
            </a:r>
          </a:p>
          <a:p>
            <a:pPr lvl="0"/>
            <a:r>
              <a:rPr lang="pl-PL" sz="1800" b="0" dirty="0" smtClean="0">
                <a:solidFill>
                  <a:schemeClr val="tx1"/>
                </a:solidFill>
              </a:rPr>
              <a:t>Problemy wynikają również z </a:t>
            </a:r>
            <a:r>
              <a:rPr lang="pl-PL" sz="1800" b="0" dirty="0" err="1" smtClean="0">
                <a:solidFill>
                  <a:schemeClr val="tx1"/>
                </a:solidFill>
              </a:rPr>
              <a:t>samozaniedbywania</a:t>
            </a:r>
            <a:r>
              <a:rPr lang="pl-PL" sz="1800" b="0" dirty="0" smtClean="0">
                <a:solidFill>
                  <a:schemeClr val="tx1"/>
                </a:solidFill>
              </a:rPr>
              <a:t> własnego zdrowia fizycznego.</a:t>
            </a:r>
          </a:p>
          <a:p>
            <a:pPr marL="0" indent="0">
              <a:buNone/>
            </a:pPr>
            <a:endParaRPr lang="pl-PL" dirty="0"/>
          </a:p>
        </p:txBody>
      </p:sp>
      <p:sp>
        <p:nvSpPr>
          <p:cNvPr id="4" name="Objaśnienie prostokątne zaokrąglone 3"/>
          <p:cNvSpPr/>
          <p:nvPr/>
        </p:nvSpPr>
        <p:spPr>
          <a:xfrm>
            <a:off x="6300192" y="2060848"/>
            <a:ext cx="2592288" cy="15121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To nieraz </a:t>
            </a:r>
            <a:r>
              <a:rPr lang="pl-PL" sz="1600" i="1" dirty="0" err="1"/>
              <a:t>se</a:t>
            </a:r>
            <a:r>
              <a:rPr lang="pl-PL" sz="1600" i="1" dirty="0"/>
              <a:t> tak mówię, </a:t>
            </a:r>
            <a:r>
              <a:rPr lang="pl-PL" sz="1600" i="1" dirty="0" smtClean="0"/>
              <a:t/>
            </a:r>
            <a:br>
              <a:rPr lang="pl-PL" sz="1600" i="1" dirty="0" smtClean="0"/>
            </a:br>
            <a:r>
              <a:rPr lang="pl-PL" sz="1600" i="1" dirty="0" smtClean="0"/>
              <a:t>że </a:t>
            </a:r>
            <a:r>
              <a:rPr lang="pl-PL" sz="1600" i="1" dirty="0"/>
              <a:t>starszymi się opiekuję, </a:t>
            </a:r>
            <a:r>
              <a:rPr lang="pl-PL" sz="1600" i="1" dirty="0" smtClean="0"/>
              <a:t/>
            </a:r>
            <a:br>
              <a:rPr lang="pl-PL" sz="1600" i="1" dirty="0" smtClean="0"/>
            </a:br>
            <a:r>
              <a:rPr lang="pl-PL" sz="1600" i="1" dirty="0" smtClean="0"/>
              <a:t>a </a:t>
            </a:r>
            <a:r>
              <a:rPr lang="pl-PL" sz="1600" b="1" i="1" dirty="0"/>
              <a:t>nie mam czasu na siebie</a:t>
            </a:r>
            <a:r>
              <a:rPr lang="pl-PL" sz="1600" i="1" dirty="0"/>
              <a:t>. Tyle to zabiegów, rzeczy </a:t>
            </a:r>
            <a:r>
              <a:rPr lang="pl-PL" sz="1600" i="1" dirty="0" smtClean="0"/>
              <a:t/>
            </a:r>
            <a:br>
              <a:rPr lang="pl-PL" sz="1600" i="1" dirty="0" smtClean="0"/>
            </a:br>
            <a:r>
              <a:rPr lang="pl-PL" sz="1600" i="1" dirty="0" smtClean="0"/>
              <a:t>i </a:t>
            </a:r>
            <a:r>
              <a:rPr lang="pl-PL" sz="1600" i="1" dirty="0"/>
              <a:t>żylaki i te tu podcinać.</a:t>
            </a:r>
            <a:endParaRPr lang="pl-PL" sz="1600" dirty="0"/>
          </a:p>
        </p:txBody>
      </p:sp>
      <p:sp>
        <p:nvSpPr>
          <p:cNvPr id="5" name="Objaśnienie prostokątne zaokrąglone 4"/>
          <p:cNvSpPr/>
          <p:nvPr/>
        </p:nvSpPr>
        <p:spPr>
          <a:xfrm>
            <a:off x="323528" y="2420888"/>
            <a:ext cx="3312368"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Ja </a:t>
            </a:r>
            <a:r>
              <a:rPr lang="pl-PL" sz="1600" b="1" i="1" dirty="0"/>
              <a:t>jestem</a:t>
            </a:r>
            <a:r>
              <a:rPr lang="pl-PL" sz="1600" i="1" dirty="0"/>
              <a:t> </a:t>
            </a:r>
            <a:r>
              <a:rPr lang="pl-PL" sz="1600" b="1" i="1" dirty="0"/>
              <a:t>kłębkiem nerw</a:t>
            </a:r>
            <a:r>
              <a:rPr lang="pl-PL" sz="1600" i="1" dirty="0"/>
              <a:t>ów. </a:t>
            </a:r>
            <a:r>
              <a:rPr lang="pl-PL" sz="1600" i="1" dirty="0" smtClean="0"/>
              <a:t> </a:t>
            </a:r>
            <a:br>
              <a:rPr lang="pl-PL" sz="1600" i="1" dirty="0" smtClean="0"/>
            </a:br>
            <a:r>
              <a:rPr lang="pl-PL" sz="1600" b="1" i="1" dirty="0" smtClean="0"/>
              <a:t>W </a:t>
            </a:r>
            <a:r>
              <a:rPr lang="pl-PL" sz="1600" b="1" i="1" dirty="0"/>
              <a:t>tej chwili nie płaczę, </a:t>
            </a:r>
            <a:r>
              <a:rPr lang="pl-PL" sz="1600" b="1" i="1" dirty="0" smtClean="0"/>
              <a:t>bo </a:t>
            </a:r>
            <a:r>
              <a:rPr lang="pl-PL" sz="1600" b="1" i="1" dirty="0"/>
              <a:t>jestem na prochach </a:t>
            </a:r>
            <a:r>
              <a:rPr lang="pl-PL" sz="1600" i="1" dirty="0"/>
              <a:t>oczywiście, ale jeżeli nie. Ja stale zażywam środki antydepresyjne. To jest naprawdę trudne.</a:t>
            </a:r>
            <a:endParaRPr lang="pl-PL" sz="1600" dirty="0"/>
          </a:p>
        </p:txBody>
      </p:sp>
      <p:sp>
        <p:nvSpPr>
          <p:cNvPr id="6" name="Objaśnienie prostokątne zaokrąglone 5"/>
          <p:cNvSpPr/>
          <p:nvPr/>
        </p:nvSpPr>
        <p:spPr>
          <a:xfrm>
            <a:off x="683568" y="4941168"/>
            <a:ext cx="3456384" cy="15121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Nie, w ogóle </a:t>
            </a:r>
            <a:r>
              <a:rPr lang="pl-PL" sz="1600" b="1" i="1" dirty="0"/>
              <a:t>od trzech miesięcy nie śpi i ja też nie śpię cały weekend</a:t>
            </a:r>
            <a:r>
              <a:rPr lang="pl-PL" sz="1600" i="1" dirty="0"/>
              <a:t>. </a:t>
            </a:r>
            <a:r>
              <a:rPr lang="pl-PL" sz="1600" i="1" dirty="0" smtClean="0"/>
              <a:t/>
            </a:r>
            <a:br>
              <a:rPr lang="pl-PL" sz="1600" i="1" dirty="0" smtClean="0"/>
            </a:br>
            <a:r>
              <a:rPr lang="pl-PL" sz="1600" i="1" dirty="0" smtClean="0"/>
              <a:t>No </a:t>
            </a:r>
            <a:r>
              <a:rPr lang="pl-PL" sz="1600" i="1" dirty="0"/>
              <a:t>i nie mogę spać. Jak przyjeżdżam, to też się budzę, bo myślę, co tam tata może robić</a:t>
            </a:r>
            <a:r>
              <a:rPr lang="pl-PL" sz="1600" b="1" i="1" dirty="0"/>
              <a:t>. I już nie umiem spać. </a:t>
            </a:r>
            <a:endParaRPr lang="pl-PL" sz="1600" b="1" dirty="0"/>
          </a:p>
        </p:txBody>
      </p:sp>
      <p:sp>
        <p:nvSpPr>
          <p:cNvPr id="7" name="Objaśnienie prostokątne zaokrąglone 6"/>
          <p:cNvSpPr/>
          <p:nvPr/>
        </p:nvSpPr>
        <p:spPr>
          <a:xfrm>
            <a:off x="5364088" y="5085184"/>
            <a:ext cx="3275856" cy="10801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A no, na... </a:t>
            </a:r>
            <a:r>
              <a:rPr lang="pl-PL" sz="1600" b="1" i="1" dirty="0"/>
              <a:t>do sanatorium to nawet nie marzę (…) Jak się wyrwę </a:t>
            </a:r>
            <a:r>
              <a:rPr lang="pl-PL" sz="1600" b="1" i="1" dirty="0" smtClean="0"/>
              <a:t/>
            </a:r>
            <a:br>
              <a:rPr lang="pl-PL" sz="1600" b="1" i="1" dirty="0" smtClean="0"/>
            </a:br>
            <a:r>
              <a:rPr lang="pl-PL" sz="1600" b="1" i="1" dirty="0" smtClean="0"/>
              <a:t>do </a:t>
            </a:r>
            <a:r>
              <a:rPr lang="pl-PL" sz="1600" b="1" i="1" dirty="0"/>
              <a:t>lekarza, to jestem szczęśliwa.</a:t>
            </a:r>
            <a:endParaRPr lang="pl-PL" sz="1600" b="1" dirty="0"/>
          </a:p>
        </p:txBody>
      </p:sp>
      <p:pic>
        <p:nvPicPr>
          <p:cNvPr id="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 xmlns:p14="http://schemas.microsoft.com/office/powerpoint/2010/main" val="3147571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lum bright="20000"/>
          </a:blip>
          <a:srcRect/>
          <a:stretch>
            <a:fillRect/>
          </a:stretch>
        </p:blipFill>
        <p:spPr bwMode="auto">
          <a:xfrm>
            <a:off x="5615608" y="2780928"/>
            <a:ext cx="3528392" cy="2346519"/>
          </a:xfrm>
          <a:prstGeom prst="rect">
            <a:avLst/>
          </a:prstGeom>
          <a:ln>
            <a:noFill/>
          </a:ln>
          <a:effectLst>
            <a:softEdge rad="112500"/>
          </a:effectLst>
        </p:spPr>
      </p:pic>
      <p:sp>
        <p:nvSpPr>
          <p:cNvPr id="3" name="Symbol zastępczy zawartości 2"/>
          <p:cNvSpPr>
            <a:spLocks noGrp="1"/>
          </p:cNvSpPr>
          <p:nvPr>
            <p:ph idx="1"/>
          </p:nvPr>
        </p:nvSpPr>
        <p:spPr>
          <a:xfrm>
            <a:off x="467544" y="1412776"/>
            <a:ext cx="8229600" cy="1800200"/>
          </a:xfrm>
        </p:spPr>
        <p:txBody>
          <a:bodyPr>
            <a:normAutofit lnSpcReduction="10000"/>
          </a:bodyPr>
          <a:lstStyle/>
          <a:p>
            <a:r>
              <a:rPr lang="pl-PL" sz="1800" dirty="0" smtClean="0"/>
              <a:t>Badani opiekunowie byli stale przemęczeni, nie mieli czasu na odpoczynek czy własne zajęcia. </a:t>
            </a:r>
          </a:p>
          <a:p>
            <a:r>
              <a:rPr lang="pl-PL" sz="1800" dirty="0" smtClean="0"/>
              <a:t>Mieli problem z załatwieniem prostych, codziennych spraw, jak zakupy czy sprawy urzędowe, ale także nie mieli możliwości wyjazdu, nawet na krótkie wakacje. </a:t>
            </a:r>
          </a:p>
          <a:p>
            <a:r>
              <a:rPr lang="pl-PL" sz="1800" dirty="0" smtClean="0"/>
              <a:t>Problemy te wzmacnia lęk seniorów przed opuszczeniem - obawiają się każdego wyjścia opiekuna z domu.</a:t>
            </a:r>
          </a:p>
          <a:p>
            <a:endParaRPr lang="pl-PL" dirty="0" smtClean="0"/>
          </a:p>
          <a:p>
            <a:endParaRPr lang="pl-PL" dirty="0"/>
          </a:p>
        </p:txBody>
      </p:sp>
      <p:sp>
        <p:nvSpPr>
          <p:cNvPr id="4" name="Tytuł 1"/>
          <p:cNvSpPr>
            <a:spLocks noGrp="1"/>
          </p:cNvSpPr>
          <p:nvPr>
            <p:ph type="title"/>
          </p:nvPr>
        </p:nvSpPr>
        <p:spPr>
          <a:xfrm>
            <a:off x="1691680" y="44624"/>
            <a:ext cx="7200800" cy="778098"/>
          </a:xfrm>
        </p:spPr>
        <p:txBody>
          <a:bodyPr>
            <a:normAutofit/>
          </a:bodyPr>
          <a:lstStyle/>
          <a:p>
            <a:r>
              <a:rPr lang="pl-PL" sz="2400" b="1" dirty="0" smtClean="0">
                <a:solidFill>
                  <a:schemeClr val="tx2">
                    <a:lumMod val="75000"/>
                  </a:schemeClr>
                </a:solidFill>
              </a:rPr>
              <a:t>Brak czasu „na wszystko”</a:t>
            </a:r>
            <a:endParaRPr lang="pl-PL" sz="2400" b="1" dirty="0">
              <a:solidFill>
                <a:schemeClr val="tx2">
                  <a:lumMod val="75000"/>
                </a:schemeClr>
              </a:solidFill>
            </a:endParaRPr>
          </a:p>
        </p:txBody>
      </p:sp>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 name="Objaśnienie prostokątne zaokrąglone 5"/>
          <p:cNvSpPr/>
          <p:nvPr/>
        </p:nvSpPr>
        <p:spPr>
          <a:xfrm>
            <a:off x="899592" y="5157192"/>
            <a:ext cx="1872208" cy="12241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500" b="1" i="1" dirty="0" smtClean="0"/>
              <a:t>O, </a:t>
            </a:r>
            <a:r>
              <a:rPr lang="pl-PL" sz="1500" b="1" i="1" dirty="0" err="1" smtClean="0"/>
              <a:t>o</a:t>
            </a:r>
            <a:r>
              <a:rPr lang="pl-PL" sz="1500" b="1" i="1" dirty="0" smtClean="0"/>
              <a:t> odpoczynku </a:t>
            </a:r>
            <a:br>
              <a:rPr lang="pl-PL" sz="1500" b="1" i="1" dirty="0" smtClean="0"/>
            </a:br>
            <a:r>
              <a:rPr lang="pl-PL" sz="1500" b="1" i="1" dirty="0" smtClean="0"/>
              <a:t>to zapomniałem</a:t>
            </a:r>
            <a:r>
              <a:rPr lang="pl-PL" sz="1500" i="1" dirty="0" smtClean="0"/>
              <a:t>. </a:t>
            </a:r>
            <a:br>
              <a:rPr lang="pl-PL" sz="1500" i="1" dirty="0" smtClean="0"/>
            </a:br>
            <a:r>
              <a:rPr lang="pl-PL" sz="1500" i="1" dirty="0" smtClean="0"/>
              <a:t>Urlop to praktycznie poświęcam mamie.</a:t>
            </a:r>
            <a:endParaRPr lang="pl-PL" sz="1500" dirty="0"/>
          </a:p>
        </p:txBody>
      </p:sp>
      <p:sp>
        <p:nvSpPr>
          <p:cNvPr id="7" name="Objaśnienie prostokątne zaokrąglone 6"/>
          <p:cNvSpPr/>
          <p:nvPr/>
        </p:nvSpPr>
        <p:spPr>
          <a:xfrm>
            <a:off x="6300192" y="4869160"/>
            <a:ext cx="2592288"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500" i="1" dirty="0" smtClean="0"/>
              <a:t>Bo nie zostawię jej. </a:t>
            </a:r>
            <a:r>
              <a:rPr lang="pl-PL" sz="1500" b="1" i="1" dirty="0" smtClean="0"/>
              <a:t>Nawet te głupie rachunki popłacić sobie za te kilowaty (…) no to już muszę kimś posłać</a:t>
            </a:r>
            <a:r>
              <a:rPr lang="pl-PL" sz="1500" i="1" dirty="0" smtClean="0"/>
              <a:t>, bo, no bo ja nie dam rady na pół dnia się ruszyć teraz.</a:t>
            </a:r>
            <a:endParaRPr lang="pl-PL" sz="1500" dirty="0"/>
          </a:p>
        </p:txBody>
      </p:sp>
      <p:sp>
        <p:nvSpPr>
          <p:cNvPr id="8" name="Objaśnienie prostokątne zaokrąglone 7"/>
          <p:cNvSpPr/>
          <p:nvPr/>
        </p:nvSpPr>
        <p:spPr>
          <a:xfrm>
            <a:off x="3059832" y="4941168"/>
            <a:ext cx="3024336"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500" i="1" dirty="0" smtClean="0"/>
              <a:t>Oczywiście, muszę ją pilnować, nie mogę iść do córki na grilla, </a:t>
            </a:r>
            <a:r>
              <a:rPr lang="pl-PL" sz="1500" b="1" i="1" dirty="0" smtClean="0"/>
              <a:t>jak idę na grilla to już nerwowo tam siedzę, bo już trzeba lecieć do niej</a:t>
            </a:r>
            <a:r>
              <a:rPr lang="pl-PL" sz="1500" i="1" dirty="0" smtClean="0"/>
              <a:t>, już, </a:t>
            </a:r>
            <a:r>
              <a:rPr lang="pl-PL" sz="1500" i="1" dirty="0" err="1" smtClean="0"/>
              <a:t>już</a:t>
            </a:r>
            <a:r>
              <a:rPr lang="pl-PL" sz="1500" i="1" dirty="0" smtClean="0"/>
              <a:t> trzeba ten … nie mam czasu po prostu na swoje, wie Pani.</a:t>
            </a:r>
            <a:endParaRPr lang="pl-PL" sz="1500" dirty="0"/>
          </a:p>
        </p:txBody>
      </p:sp>
      <p:sp>
        <p:nvSpPr>
          <p:cNvPr id="9" name="Objaśnienie prostokątne zaokrąglone 8"/>
          <p:cNvSpPr/>
          <p:nvPr/>
        </p:nvSpPr>
        <p:spPr>
          <a:xfrm>
            <a:off x="3275856" y="2924944"/>
            <a:ext cx="2664296"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500" i="1" dirty="0" smtClean="0"/>
              <a:t>Tak naprawdę nie mam czasu swojego, zupełnie dla siebie, żeby gdziekolwiek wyjść, cokolwiek zrobić, </a:t>
            </a:r>
            <a:r>
              <a:rPr lang="pl-PL" sz="1500" b="1" i="1" dirty="0" smtClean="0"/>
              <a:t>wszystko załatwiam w biegu</a:t>
            </a:r>
            <a:r>
              <a:rPr lang="pl-PL" sz="1500" i="1" dirty="0" smtClean="0"/>
              <a:t>.</a:t>
            </a:r>
            <a:endParaRPr lang="pl-PL" sz="1500" dirty="0"/>
          </a:p>
        </p:txBody>
      </p:sp>
      <p:sp>
        <p:nvSpPr>
          <p:cNvPr id="10" name="Objaśnienie prostokątne zaokrąglone 9"/>
          <p:cNvSpPr/>
          <p:nvPr/>
        </p:nvSpPr>
        <p:spPr>
          <a:xfrm>
            <a:off x="107504" y="3284984"/>
            <a:ext cx="3024336"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500" i="1" dirty="0" smtClean="0"/>
              <a:t>Człowiek ma jakiś tam swój styl życia, takie jakieś tam swoje marzenie, które realizuje, a tutaj </a:t>
            </a:r>
            <a:r>
              <a:rPr lang="pl-PL" sz="1500" b="1" i="1" dirty="0" smtClean="0"/>
              <a:t>człowiek już się musi przestawić, jak na robota. To jest po prostu niewola</a:t>
            </a:r>
            <a:r>
              <a:rPr lang="pl-PL" sz="1500" i="1" dirty="0" smtClean="0"/>
              <a:t>.</a:t>
            </a:r>
            <a:endParaRPr lang="pl-PL" sz="1500" dirty="0"/>
          </a:p>
        </p:txBody>
      </p:sp>
    </p:spTree>
    <p:extLst>
      <p:ext uri="{BB962C8B-B14F-4D97-AF65-F5344CB8AC3E}">
        <p14:creationId xmlns="" xmlns:p14="http://schemas.microsoft.com/office/powerpoint/2010/main" val="4173436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6860233" y="1"/>
            <a:ext cx="2283767" cy="3428999"/>
          </a:xfrm>
          <a:prstGeom prst="rect">
            <a:avLst/>
          </a:prstGeom>
          <a:noFill/>
          <a:ln w="9525">
            <a:noFill/>
            <a:miter lim="800000"/>
            <a:headEnd/>
            <a:tailEnd/>
          </a:ln>
          <a:effectLst/>
        </p:spPr>
      </p:pic>
      <p:sp>
        <p:nvSpPr>
          <p:cNvPr id="2" name="Tytuł 1"/>
          <p:cNvSpPr>
            <a:spLocks noGrp="1"/>
          </p:cNvSpPr>
          <p:nvPr>
            <p:ph type="title"/>
          </p:nvPr>
        </p:nvSpPr>
        <p:spPr>
          <a:xfrm>
            <a:off x="1187624" y="0"/>
            <a:ext cx="7200800" cy="836712"/>
          </a:xfrm>
        </p:spPr>
        <p:txBody>
          <a:bodyPr>
            <a:normAutofit/>
          </a:bodyPr>
          <a:lstStyle/>
          <a:p>
            <a:r>
              <a:rPr lang="pl-PL" sz="2400" b="1" dirty="0" smtClean="0">
                <a:solidFill>
                  <a:schemeClr val="tx2">
                    <a:lumMod val="75000"/>
                  </a:schemeClr>
                </a:solidFill>
              </a:rPr>
              <a:t>Pracujący opiekunowie osób starszych</a:t>
            </a:r>
            <a:endParaRPr lang="pl-PL" sz="2400" b="1" dirty="0">
              <a:solidFill>
                <a:schemeClr val="tx2">
                  <a:lumMod val="75000"/>
                </a:schemeClr>
              </a:solidFill>
            </a:endParaRPr>
          </a:p>
        </p:txBody>
      </p:sp>
      <p:sp>
        <p:nvSpPr>
          <p:cNvPr id="3" name="Symbol zastępczy zawartości 2"/>
          <p:cNvSpPr>
            <a:spLocks noGrp="1"/>
          </p:cNvSpPr>
          <p:nvPr>
            <p:ph idx="1"/>
          </p:nvPr>
        </p:nvSpPr>
        <p:spPr>
          <a:xfrm>
            <a:off x="395536" y="1052736"/>
            <a:ext cx="7056784" cy="2880320"/>
          </a:xfrm>
        </p:spPr>
        <p:txBody>
          <a:bodyPr>
            <a:normAutofit/>
          </a:bodyPr>
          <a:lstStyle/>
          <a:p>
            <a:r>
              <a:rPr lang="pl-PL" sz="1800" dirty="0" smtClean="0"/>
              <a:t>Opiekunowie w pracy czują się zmęczeni, zdekoncentrowali, myślą o podopiecznym, boją się o bezpieczeństwo seniora w czasie ich nieobecności, co wpływa na jakość pracy, ale przede wszystkim czują się ograniczeni opieką.</a:t>
            </a:r>
          </a:p>
          <a:p>
            <a:r>
              <a:rPr lang="pl-PL" sz="1800" dirty="0" smtClean="0"/>
              <a:t>Pracujący opiekunowie nie korzystali w pracy z żadnych formalnych udogodnień z racji sprawowania opieki. Jednak dobrze oceniali stosunek pracodawców do ich sytuacji rodzinnej.</a:t>
            </a:r>
            <a:endParaRPr lang="pl-PL" altLang="pl-PL" sz="1800" dirty="0" smtClean="0"/>
          </a:p>
          <a:p>
            <a:pPr marL="0" indent="0">
              <a:buNone/>
            </a:pPr>
            <a:endParaRPr lang="pl-PL" sz="1800" dirty="0"/>
          </a:p>
        </p:txBody>
      </p:sp>
      <p:sp>
        <p:nvSpPr>
          <p:cNvPr id="4" name="Objaśnienie prostokątne zaokrąglone 3"/>
          <p:cNvSpPr/>
          <p:nvPr/>
        </p:nvSpPr>
        <p:spPr>
          <a:xfrm>
            <a:off x="6660232" y="3429000"/>
            <a:ext cx="2376264" cy="182981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600" b="1" i="1" dirty="0" smtClean="0">
                <a:solidFill>
                  <a:schemeClr val="bg1"/>
                </a:solidFill>
              </a:rPr>
              <a:t>Nie </a:t>
            </a:r>
            <a:r>
              <a:rPr lang="pl-PL" sz="1600" b="1" i="1" dirty="0">
                <a:solidFill>
                  <a:schemeClr val="bg1"/>
                </a:solidFill>
              </a:rPr>
              <a:t>zrobiłam licencjatu. Zrezygnowałam. Nie zrobiłam kilku kursów. Zrezygnowałam. </a:t>
            </a:r>
            <a:r>
              <a:rPr lang="pl-PL" sz="1600" i="1" dirty="0">
                <a:solidFill>
                  <a:schemeClr val="bg1"/>
                </a:solidFill>
              </a:rPr>
              <a:t>Po prostu zrezygnowałam z tego</a:t>
            </a:r>
            <a:r>
              <a:rPr lang="pl-PL" sz="1600" b="1" i="1" dirty="0">
                <a:solidFill>
                  <a:schemeClr val="bg1"/>
                </a:solidFill>
              </a:rPr>
              <a:t>, już nie byłam </a:t>
            </a:r>
            <a:br>
              <a:rPr lang="pl-PL" sz="1600" b="1" i="1" dirty="0">
                <a:solidFill>
                  <a:schemeClr val="bg1"/>
                </a:solidFill>
              </a:rPr>
            </a:br>
            <a:r>
              <a:rPr lang="pl-PL" sz="1600" b="1" i="1" dirty="0">
                <a:solidFill>
                  <a:schemeClr val="bg1"/>
                </a:solidFill>
              </a:rPr>
              <a:t>w stanie wyrobić.</a:t>
            </a:r>
          </a:p>
        </p:txBody>
      </p:sp>
      <p:sp>
        <p:nvSpPr>
          <p:cNvPr id="6" name="Objaśnienie prostokątne zaokrąglone 5"/>
          <p:cNvSpPr/>
          <p:nvPr/>
        </p:nvSpPr>
        <p:spPr>
          <a:xfrm>
            <a:off x="3995936" y="3140968"/>
            <a:ext cx="2520280" cy="172819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i="1" dirty="0"/>
              <a:t>Myślę, </a:t>
            </a:r>
            <a:r>
              <a:rPr lang="pl-PL" sz="1600" i="1" dirty="0"/>
              <a:t>co ona tam robi, </a:t>
            </a:r>
            <a:r>
              <a:rPr lang="pl-PL" sz="1600" i="1" dirty="0" smtClean="0"/>
              <a:t/>
            </a:r>
            <a:br>
              <a:rPr lang="pl-PL" sz="1600" i="1" dirty="0" smtClean="0"/>
            </a:br>
            <a:r>
              <a:rPr lang="pl-PL" sz="1600" i="1" dirty="0" smtClean="0"/>
              <a:t>no </a:t>
            </a:r>
            <a:r>
              <a:rPr lang="pl-PL" sz="1600" i="1" dirty="0"/>
              <a:t>właśnie </a:t>
            </a:r>
            <a:r>
              <a:rPr lang="pl-PL" sz="1600" b="1" i="1" dirty="0"/>
              <a:t>co tam robi, czy nie wywinie numeru, czy nie zejdzie na dół, </a:t>
            </a:r>
            <a:r>
              <a:rPr lang="pl-PL" sz="1600" b="1" i="1" dirty="0" smtClean="0"/>
              <a:t/>
            </a:r>
            <a:br>
              <a:rPr lang="pl-PL" sz="1600" b="1" i="1" dirty="0" smtClean="0"/>
            </a:br>
            <a:r>
              <a:rPr lang="pl-PL" sz="1600" b="1" i="1" dirty="0" smtClean="0"/>
              <a:t>bo </a:t>
            </a:r>
            <a:r>
              <a:rPr lang="pl-PL" sz="1600" b="1" i="1" dirty="0"/>
              <a:t>trzeba ją pilnować, </a:t>
            </a:r>
            <a:r>
              <a:rPr lang="pl-PL" sz="1600" b="1" i="1" dirty="0" smtClean="0"/>
              <a:t/>
            </a:r>
            <a:br>
              <a:rPr lang="pl-PL" sz="1600" b="1" i="1" dirty="0" smtClean="0"/>
            </a:br>
            <a:r>
              <a:rPr lang="pl-PL" sz="1600" b="1" i="1" dirty="0" smtClean="0"/>
              <a:t>bo </a:t>
            </a:r>
            <a:r>
              <a:rPr lang="pl-PL" sz="1600" b="1" i="1" dirty="0"/>
              <a:t>ucieka</a:t>
            </a:r>
            <a:r>
              <a:rPr lang="pl-PL" sz="1600" i="1" dirty="0"/>
              <a:t>, z klatki wychodzi na pole, no.</a:t>
            </a:r>
            <a:endParaRPr lang="pl-PL" sz="1600" dirty="0"/>
          </a:p>
        </p:txBody>
      </p:sp>
      <p:sp>
        <p:nvSpPr>
          <p:cNvPr id="7" name="Objaśnienie prostokątne zaokrąglone 6"/>
          <p:cNvSpPr/>
          <p:nvPr/>
        </p:nvSpPr>
        <p:spPr>
          <a:xfrm>
            <a:off x="4355976" y="5229200"/>
            <a:ext cx="2520280" cy="129614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No ja wiem, że </a:t>
            </a:r>
            <a:r>
              <a:rPr lang="pl-PL" sz="1600" b="1" i="1" dirty="0"/>
              <a:t>kierownik </a:t>
            </a:r>
            <a:r>
              <a:rPr lang="pl-PL" sz="1600" i="1" dirty="0"/>
              <a:t>gdzieś tam pokątnie zdaje sobie sprawę z tego, że to tak jest, no ale </a:t>
            </a:r>
            <a:r>
              <a:rPr lang="pl-PL" sz="1600" b="1" i="1" dirty="0"/>
              <a:t>przymyka oko</a:t>
            </a:r>
            <a:r>
              <a:rPr lang="pl-PL" sz="1600" i="1" dirty="0"/>
              <a:t>.</a:t>
            </a:r>
            <a:endParaRPr lang="pl-PL" sz="1600" dirty="0"/>
          </a:p>
        </p:txBody>
      </p:sp>
      <p:sp>
        <p:nvSpPr>
          <p:cNvPr id="8" name="Objaśnienie prostokątne zaokrąglone 7"/>
          <p:cNvSpPr/>
          <p:nvPr/>
        </p:nvSpPr>
        <p:spPr>
          <a:xfrm>
            <a:off x="1907704" y="5229200"/>
            <a:ext cx="2304256" cy="132090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Akurat </a:t>
            </a:r>
            <a:r>
              <a:rPr lang="pl-PL" sz="1600" b="1" i="1" dirty="0"/>
              <a:t>mam tak dobrą Panią Dyrektor</a:t>
            </a:r>
            <a:r>
              <a:rPr lang="pl-PL" sz="1600" i="1" dirty="0"/>
              <a:t>, że jeżeli mam jakieś wyjazdy do lekarza czy coś tam, to nie mam problemu.</a:t>
            </a:r>
            <a:endParaRPr lang="pl-PL" sz="1600" dirty="0"/>
          </a:p>
        </p:txBody>
      </p:sp>
      <p:pic>
        <p:nvPicPr>
          <p:cNvPr id="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5" name="Objaśnienie prostokątne zaokrąglone 4"/>
          <p:cNvSpPr/>
          <p:nvPr/>
        </p:nvSpPr>
        <p:spPr>
          <a:xfrm>
            <a:off x="179512" y="3140968"/>
            <a:ext cx="3456384" cy="201622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i="1" dirty="0"/>
              <a:t>Ja jestem zmęczona, nie mam kiedy odpocząć </a:t>
            </a:r>
            <a:r>
              <a:rPr lang="pl-PL" sz="1600" i="1" dirty="0"/>
              <a:t>i po prostu</a:t>
            </a:r>
            <a:r>
              <a:rPr lang="pl-PL" sz="1600" i="1" dirty="0" smtClean="0"/>
              <a:t>,</a:t>
            </a:r>
            <a:br>
              <a:rPr lang="pl-PL" sz="1600" i="1" dirty="0" smtClean="0"/>
            </a:br>
            <a:r>
              <a:rPr lang="pl-PL" sz="1600" i="1" dirty="0" smtClean="0"/>
              <a:t>i </a:t>
            </a:r>
            <a:r>
              <a:rPr lang="pl-PL" sz="1600" i="1" dirty="0"/>
              <a:t>widzę, że te czynności, które </a:t>
            </a:r>
            <a:r>
              <a:rPr lang="pl-PL" sz="1600" i="1" dirty="0" smtClean="0"/>
              <a:t>wykonuję są bardziej takie, </a:t>
            </a:r>
            <a:br>
              <a:rPr lang="pl-PL" sz="1600" i="1" dirty="0" smtClean="0"/>
            </a:br>
            <a:r>
              <a:rPr lang="pl-PL" sz="1600" i="1" dirty="0" smtClean="0"/>
              <a:t>no bardziej, powiem szczerze, </a:t>
            </a:r>
            <a:br>
              <a:rPr lang="pl-PL" sz="1600" i="1" dirty="0" smtClean="0"/>
            </a:br>
            <a:r>
              <a:rPr lang="pl-PL" sz="1600" i="1" dirty="0" smtClean="0"/>
              <a:t>no </a:t>
            </a:r>
            <a:r>
              <a:rPr lang="pl-PL" sz="1600" b="1" i="1" dirty="0" smtClean="0"/>
              <a:t>jestem bardziej zdenerwowana, niewypoczęta, denerwuje się, </a:t>
            </a:r>
            <a:br>
              <a:rPr lang="pl-PL" sz="1600" b="1" i="1" dirty="0" smtClean="0"/>
            </a:br>
            <a:r>
              <a:rPr lang="pl-PL" sz="1600" b="1" i="1" dirty="0" smtClean="0"/>
              <a:t>że za chwilę znowu coś się stanie</a:t>
            </a:r>
            <a:r>
              <a:rPr lang="pl-PL" sz="1600" i="1" dirty="0" smtClean="0"/>
              <a:t>. </a:t>
            </a:r>
            <a:endParaRPr lang="pl-PL" sz="1600" i="1" dirty="0"/>
          </a:p>
        </p:txBody>
      </p:sp>
    </p:spTree>
    <p:extLst>
      <p:ext uri="{BB962C8B-B14F-4D97-AF65-F5344CB8AC3E}">
        <p14:creationId xmlns="" xmlns:p14="http://schemas.microsoft.com/office/powerpoint/2010/main" val="2999906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3" cstate="print">
            <a:extLst>
              <a:ext uri="{BEBA8EAE-BF5A-486C-A8C5-ECC9F3942E4B}">
                <a14:imgProps xmlns="" xmlns:a14="http://schemas.microsoft.com/office/drawing/2010/main">
                  <a14:imgLayer r:embed="rId4">
                    <a14:imgEffect>
                      <a14:sharpenSoften amount="-50000"/>
                    </a14:imgEffect>
                  </a14:imgLayer>
                </a14:imgProps>
              </a:ext>
              <a:ext uri="{28A0092B-C50C-407E-A947-70E740481C1C}">
                <a14:useLocalDpi xmlns="" xmlns:a14="http://schemas.microsoft.com/office/drawing/2010/main" val="0"/>
              </a:ext>
            </a:extLst>
          </a:blip>
          <a:stretch>
            <a:fillRect/>
          </a:stretch>
        </p:blipFill>
        <p:spPr>
          <a:xfrm>
            <a:off x="2652868" y="3717032"/>
            <a:ext cx="3816424" cy="2150465"/>
          </a:xfrm>
          <a:prstGeom prst="rect">
            <a:avLst/>
          </a:prstGeom>
          <a:ln>
            <a:noFill/>
          </a:ln>
          <a:effectLst>
            <a:softEdge rad="127000"/>
          </a:effectLst>
        </p:spPr>
      </p:pic>
      <p:sp>
        <p:nvSpPr>
          <p:cNvPr id="2" name="Tytuł 1"/>
          <p:cNvSpPr>
            <a:spLocks noGrp="1"/>
          </p:cNvSpPr>
          <p:nvPr>
            <p:ph type="title"/>
          </p:nvPr>
        </p:nvSpPr>
        <p:spPr>
          <a:xfrm>
            <a:off x="1691680" y="0"/>
            <a:ext cx="7200800" cy="908720"/>
          </a:xfrm>
        </p:spPr>
        <p:txBody>
          <a:bodyPr>
            <a:normAutofit/>
          </a:bodyPr>
          <a:lstStyle/>
          <a:p>
            <a:r>
              <a:rPr lang="pl-PL" sz="2400" b="1" dirty="0" smtClean="0">
                <a:solidFill>
                  <a:schemeClr val="tx2">
                    <a:lumMod val="75000"/>
                  </a:schemeClr>
                </a:solidFill>
              </a:rPr>
              <a:t>Niepracujący opiekunowie osób starszych</a:t>
            </a:r>
            <a:endParaRPr lang="pl-PL" sz="2400" b="1" dirty="0">
              <a:solidFill>
                <a:schemeClr val="tx2">
                  <a:lumMod val="75000"/>
                </a:schemeClr>
              </a:solidFill>
            </a:endParaRPr>
          </a:p>
        </p:txBody>
      </p:sp>
      <p:sp>
        <p:nvSpPr>
          <p:cNvPr id="3" name="Symbol zastępczy zawartości 2"/>
          <p:cNvSpPr>
            <a:spLocks noGrp="1"/>
          </p:cNvSpPr>
          <p:nvPr>
            <p:ph idx="1"/>
          </p:nvPr>
        </p:nvSpPr>
        <p:spPr>
          <a:xfrm>
            <a:off x="395536" y="1052736"/>
            <a:ext cx="8496944" cy="2880320"/>
          </a:xfrm>
        </p:spPr>
        <p:txBody>
          <a:bodyPr>
            <a:normAutofit/>
          </a:bodyPr>
          <a:lstStyle/>
          <a:p>
            <a:r>
              <a:rPr lang="pl-PL" altLang="pl-PL" sz="1800" dirty="0" smtClean="0"/>
              <a:t>Najczęściej opieka rozpoczęła się ze względu na brak pracy respondenta, gdy sam opiekun lub jego rodzina uznawali, że jeśli dana osoba nie pracuje zawodowo to opieka nad seniorem stanowi jej obowiązek.</a:t>
            </a:r>
          </a:p>
          <a:p>
            <a:r>
              <a:rPr lang="pl-PL" altLang="pl-PL" sz="1800" dirty="0" smtClean="0"/>
              <a:t>Konieczność i zakres opieki powodują oddalanie się od rynku pracy opiekunów niepracujących.</a:t>
            </a:r>
          </a:p>
          <a:p>
            <a:r>
              <a:rPr lang="pl-PL" altLang="pl-PL" sz="1800" dirty="0" smtClean="0"/>
              <a:t>Niepracujący opiekunowie osób starszych  znacznie rzadziej korzystają z istniejącego wsparcia.</a:t>
            </a:r>
          </a:p>
          <a:p>
            <a:endParaRPr lang="pl-PL" altLang="pl-PL" sz="1800" dirty="0" smtClean="0"/>
          </a:p>
          <a:p>
            <a:pPr marL="0" indent="0">
              <a:buNone/>
            </a:pPr>
            <a:endParaRPr lang="pl-PL" dirty="0"/>
          </a:p>
        </p:txBody>
      </p:sp>
      <p:sp>
        <p:nvSpPr>
          <p:cNvPr id="6" name="Objaśnienie prostokątne zaokrąglone 5"/>
          <p:cNvSpPr/>
          <p:nvPr/>
        </p:nvSpPr>
        <p:spPr>
          <a:xfrm>
            <a:off x="5940152" y="2996952"/>
            <a:ext cx="2856317"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smtClean="0"/>
              <a:t>Ja ciągle myślę o tym i dzieci mówią, że mogłabyś kiedyś pracować, ale ja mówię: „Dzieci, kiedy? Nocą?” </a:t>
            </a:r>
            <a:br>
              <a:rPr lang="pl-PL" sz="1600" i="1" dirty="0" smtClean="0"/>
            </a:br>
            <a:r>
              <a:rPr lang="pl-PL" sz="1600" i="1" dirty="0" smtClean="0"/>
              <a:t>No, ale to kiedy będę spała?</a:t>
            </a:r>
            <a:endParaRPr lang="pl-PL" sz="1600" dirty="0"/>
          </a:p>
        </p:txBody>
      </p:sp>
      <p:sp>
        <p:nvSpPr>
          <p:cNvPr id="7" name="Objaśnienie prostokątne zaokrąglone 6"/>
          <p:cNvSpPr/>
          <p:nvPr/>
        </p:nvSpPr>
        <p:spPr>
          <a:xfrm>
            <a:off x="4572000" y="5517232"/>
            <a:ext cx="3192355" cy="93610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smtClean="0"/>
              <a:t>Ale to się nie da! To jest czas. Jeżeli chcesz coś dorobić, to musisz mieć na to czas i jakiś plan.</a:t>
            </a:r>
            <a:endParaRPr lang="pl-PL" sz="1600" dirty="0"/>
          </a:p>
        </p:txBody>
      </p:sp>
      <p:pic>
        <p:nvPicPr>
          <p:cNvPr id="10"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5" name="Objaśnienie prostokątne zaokrąglone 4"/>
          <p:cNvSpPr/>
          <p:nvPr/>
        </p:nvSpPr>
        <p:spPr>
          <a:xfrm>
            <a:off x="251520" y="3284984"/>
            <a:ext cx="3024336" cy="14401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Nie, nawet nie próbowałam. Nie załatwiałam, nie próbowałam (…). </a:t>
            </a:r>
            <a:r>
              <a:rPr lang="pl-PL" sz="1600" i="1" dirty="0" smtClean="0"/>
              <a:t>Nieraz mi mówiły, żebym spróbowała, ale tak naprawdę to się nie interesowałam.</a:t>
            </a:r>
            <a:endParaRPr lang="pl-PL" sz="1600" i="1" dirty="0"/>
          </a:p>
        </p:txBody>
      </p:sp>
    </p:spTree>
    <p:extLst>
      <p:ext uri="{BB962C8B-B14F-4D97-AF65-F5344CB8AC3E}">
        <p14:creationId xmlns="" xmlns:p14="http://schemas.microsoft.com/office/powerpoint/2010/main" val="4292074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3075" name="Picture 3"/>
          <p:cNvPicPr>
            <a:picLocks noChangeAspect="1" noChangeArrowheads="1"/>
          </p:cNvPicPr>
          <p:nvPr/>
        </p:nvPicPr>
        <p:blipFill>
          <a:blip r:embed="rId3" cstate="print">
            <a:lum bright="20000"/>
          </a:blip>
          <a:srcRect/>
          <a:stretch>
            <a:fillRect/>
          </a:stretch>
        </p:blipFill>
        <p:spPr bwMode="auto">
          <a:xfrm>
            <a:off x="899592" y="980728"/>
            <a:ext cx="7743775" cy="4941239"/>
          </a:xfrm>
          <a:prstGeom prst="rect">
            <a:avLst/>
          </a:prstGeom>
          <a:ln>
            <a:noFill/>
          </a:ln>
          <a:effectLst>
            <a:softEdge rad="112500"/>
          </a:effectLst>
        </p:spPr>
      </p:pic>
      <p:sp>
        <p:nvSpPr>
          <p:cNvPr id="2" name="Tytuł 1"/>
          <p:cNvSpPr>
            <a:spLocks noGrp="1"/>
          </p:cNvSpPr>
          <p:nvPr>
            <p:ph type="ctrTitle"/>
          </p:nvPr>
        </p:nvSpPr>
        <p:spPr/>
        <p:txBody>
          <a:bodyPr>
            <a:normAutofit/>
          </a:bodyPr>
          <a:lstStyle/>
          <a:p>
            <a:r>
              <a:rPr lang="pl-PL" sz="2400" b="1" dirty="0" smtClean="0">
                <a:solidFill>
                  <a:schemeClr val="tx2">
                    <a:lumMod val="75000"/>
                  </a:schemeClr>
                </a:solidFill>
              </a:rPr>
              <a:t>Identyfikacja pożądanych zmian i rozwiązań </a:t>
            </a:r>
            <a:endParaRPr lang="pl-PL" sz="2400" b="1" dirty="0">
              <a:solidFill>
                <a:schemeClr val="tx2">
                  <a:lumMod val="75000"/>
                </a:schemeClr>
              </a:solidFill>
            </a:endParaRPr>
          </a:p>
        </p:txBody>
      </p:sp>
      <p:sp>
        <p:nvSpPr>
          <p:cNvPr id="3" name="Symbol zastępczy numeru slajdu 2"/>
          <p:cNvSpPr>
            <a:spLocks noGrp="1"/>
          </p:cNvSpPr>
          <p:nvPr>
            <p:ph type="sldNum" sz="quarter" idx="12"/>
          </p:nvPr>
        </p:nvSpPr>
        <p:spPr/>
        <p:txBody>
          <a:bodyPr/>
          <a:lstStyle/>
          <a:p>
            <a:fld id="{3394E9E9-C20D-433F-BE9F-E3A27603493D}" type="slidenum">
              <a:rPr lang="pl-PL" smtClean="0"/>
              <a:pPr/>
              <a:t>14</a:t>
            </a:fld>
            <a:endParaRPr lang="pl-PL"/>
          </a:p>
        </p:txBody>
      </p:sp>
    </p:spTree>
    <p:extLst>
      <p:ext uri="{BB962C8B-B14F-4D97-AF65-F5344CB8AC3E}">
        <p14:creationId xmlns="" xmlns:p14="http://schemas.microsoft.com/office/powerpoint/2010/main" val="2065390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BEBA8EAE-BF5A-486C-A8C5-ECC9F3942E4B}">
                <a14:imgProps xmlns="" xmlns:a14="http://schemas.microsoft.com/office/drawing/2010/main">
                  <a14:imgLayer r:embed="rId3">
                    <a14:imgEffect>
                      <a14:colorTemperature colorTemp="5900"/>
                    </a14:imgEffect>
                    <a14:imgEffect>
                      <a14:saturation sat="66000"/>
                    </a14:imgEffect>
                    <a14:imgEffect>
                      <a14:brightnessContrast bright="20000"/>
                    </a14:imgEffect>
                  </a14:imgLayer>
                </a14:imgProps>
              </a:ext>
              <a:ext uri="{28A0092B-C50C-407E-A947-70E740481C1C}">
                <a14:useLocalDpi xmlns="" xmlns:a14="http://schemas.microsoft.com/office/drawing/2010/main" val="0"/>
              </a:ext>
            </a:extLst>
          </a:blip>
          <a:stretch>
            <a:fillRect/>
          </a:stretch>
        </p:blipFill>
        <p:spPr>
          <a:xfrm>
            <a:off x="3131840" y="3284984"/>
            <a:ext cx="4499992" cy="3010249"/>
          </a:xfrm>
          <a:prstGeom prst="rect">
            <a:avLst/>
          </a:prstGeom>
          <a:ln>
            <a:noFill/>
          </a:ln>
          <a:effectLst>
            <a:softEdge rad="127000"/>
          </a:effectLst>
        </p:spPr>
      </p:pic>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 name="Objaśnienie prostokątne zaokrąglone 5"/>
          <p:cNvSpPr/>
          <p:nvPr/>
        </p:nvSpPr>
        <p:spPr>
          <a:xfrm>
            <a:off x="251520" y="3068960"/>
            <a:ext cx="3312368" cy="1728192"/>
          </a:xfrm>
          <a:prstGeom prst="wedgeRoundRectCallou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i="1" dirty="0" smtClean="0"/>
              <a:t>(…) i </a:t>
            </a:r>
            <a:r>
              <a:rPr lang="pl-PL" sz="1500" b="1" i="1" dirty="0"/>
              <a:t>gro z osób, nawet tych, których mamy mieszkańców domu pomocy społecznej mówili, że gdyby była możliwość przywiezienia na 8, czy 6-8 godzin osoby starszą, jak jadą do pracy to byłoby dla nich idealne rozwiązanie.</a:t>
            </a:r>
            <a:endParaRPr lang="pl-PL" sz="1500" b="1" dirty="0"/>
          </a:p>
        </p:txBody>
      </p:sp>
      <p:sp>
        <p:nvSpPr>
          <p:cNvPr id="2" name="Tytuł 1"/>
          <p:cNvSpPr>
            <a:spLocks noGrp="1"/>
          </p:cNvSpPr>
          <p:nvPr>
            <p:ph type="title"/>
          </p:nvPr>
        </p:nvSpPr>
        <p:spPr>
          <a:xfrm>
            <a:off x="1691680" y="12170"/>
            <a:ext cx="7200800" cy="824542"/>
          </a:xfrm>
        </p:spPr>
        <p:txBody>
          <a:bodyPr>
            <a:normAutofit/>
          </a:bodyPr>
          <a:lstStyle/>
          <a:p>
            <a:r>
              <a:rPr lang="pl-PL" sz="2400" b="1" dirty="0" smtClean="0">
                <a:solidFill>
                  <a:srgbClr val="002060"/>
                </a:solidFill>
              </a:rPr>
              <a:t>Dzienne domy opieki</a:t>
            </a:r>
            <a:endParaRPr lang="pl-PL" sz="2400" b="1" dirty="0">
              <a:solidFill>
                <a:srgbClr val="002060"/>
              </a:solidFill>
            </a:endParaRPr>
          </a:p>
        </p:txBody>
      </p:sp>
      <p:sp>
        <p:nvSpPr>
          <p:cNvPr id="3" name="Symbol zastępczy zawartości 2"/>
          <p:cNvSpPr>
            <a:spLocks noGrp="1"/>
          </p:cNvSpPr>
          <p:nvPr>
            <p:ph idx="1"/>
          </p:nvPr>
        </p:nvSpPr>
        <p:spPr>
          <a:xfrm>
            <a:off x="251520" y="980728"/>
            <a:ext cx="8586700" cy="2592288"/>
          </a:xfrm>
        </p:spPr>
        <p:txBody>
          <a:bodyPr>
            <a:noAutofit/>
          </a:bodyPr>
          <a:lstStyle/>
          <a:p>
            <a:pPr lvl="0" algn="just"/>
            <a:r>
              <a:rPr lang="pl-PL" sz="1800" dirty="0"/>
              <a:t>Zarówno pracujący, jak i niepracujący opiekunowie byli zainteresowani dziennymi domami pobytu. Różnica pojawia się w </a:t>
            </a:r>
            <a:r>
              <a:rPr lang="pl-PL" sz="1800" dirty="0" smtClean="0"/>
              <a:t>częstotliwości korzystania. </a:t>
            </a:r>
            <a:r>
              <a:rPr lang="pl-PL" sz="1800" dirty="0"/>
              <a:t>Dla opiekunów niepracujących wystarczające były ok. 3 godziny dwa razy w tygodniu. Opiekunowie pracujący chcieli korzystać z tej formy wsparcia </a:t>
            </a:r>
            <a:r>
              <a:rPr lang="pl-PL" sz="1800" dirty="0" smtClean="0"/>
              <a:t>we wszystkie </a:t>
            </a:r>
            <a:r>
              <a:rPr lang="pl-PL" sz="1800" dirty="0"/>
              <a:t>dni robocze przez około </a:t>
            </a:r>
            <a:r>
              <a:rPr lang="pl-PL" sz="1800" dirty="0" smtClean="0"/>
              <a:t/>
            </a:r>
            <a:br>
              <a:rPr lang="pl-PL" sz="1800" dirty="0" smtClean="0"/>
            </a:br>
            <a:r>
              <a:rPr lang="pl-PL" sz="1800" dirty="0" smtClean="0"/>
              <a:t>8 </a:t>
            </a:r>
            <a:r>
              <a:rPr lang="pl-PL" sz="1800" dirty="0"/>
              <a:t>godzin. </a:t>
            </a:r>
          </a:p>
          <a:p>
            <a:pPr algn="just"/>
            <a:r>
              <a:rPr lang="pl-PL" sz="1800" dirty="0"/>
              <a:t>Taka forma wsparcia powinna być dostosowana do </a:t>
            </a:r>
            <a:r>
              <a:rPr lang="pl-PL" sz="1800" dirty="0" smtClean="0"/>
              <a:t>indywidualnych potrzeb </a:t>
            </a:r>
            <a:br>
              <a:rPr lang="pl-PL" sz="1800" dirty="0" smtClean="0"/>
            </a:br>
            <a:r>
              <a:rPr lang="pl-PL" sz="1800" dirty="0" smtClean="0"/>
              <a:t>oraz </a:t>
            </a:r>
            <a:r>
              <a:rPr lang="pl-PL" sz="1800" dirty="0"/>
              <a:t>zawierać inne udogodnienia, </a:t>
            </a:r>
            <a:r>
              <a:rPr lang="pl-PL" sz="1800" dirty="0" smtClean="0"/>
              <a:t>w tym przede wszystkim transport do i z placówki.</a:t>
            </a:r>
            <a:endParaRPr lang="pl-PL" sz="1800" dirty="0"/>
          </a:p>
        </p:txBody>
      </p:sp>
      <p:sp>
        <p:nvSpPr>
          <p:cNvPr id="7" name="Objaśnienie prostokątne zaokrąglone 6"/>
          <p:cNvSpPr/>
          <p:nvPr/>
        </p:nvSpPr>
        <p:spPr>
          <a:xfrm>
            <a:off x="1115616" y="5229200"/>
            <a:ext cx="2952328" cy="129614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b="1" i="1" dirty="0"/>
              <a:t>Wiedziałybyśmy, że zje, że ma zapewnione jakieś tam zajęcia </a:t>
            </a:r>
            <a:r>
              <a:rPr lang="pl-PL" sz="1500" b="1" i="1" dirty="0" smtClean="0"/>
              <a:t/>
            </a:r>
            <a:br>
              <a:rPr lang="pl-PL" sz="1500" b="1" i="1" dirty="0" smtClean="0"/>
            </a:br>
            <a:r>
              <a:rPr lang="pl-PL" sz="1500" b="1" i="1" dirty="0" smtClean="0"/>
              <a:t>i </a:t>
            </a:r>
            <a:r>
              <a:rPr lang="pl-PL" sz="1500" b="1" i="1" dirty="0"/>
              <a:t>opiekę przede wszystkim. </a:t>
            </a:r>
            <a:r>
              <a:rPr lang="pl-PL" sz="1500" b="1" i="1" dirty="0" smtClean="0"/>
              <a:t/>
            </a:r>
            <a:br>
              <a:rPr lang="pl-PL" sz="1500" b="1" i="1" dirty="0" smtClean="0"/>
            </a:br>
            <a:r>
              <a:rPr lang="pl-PL" sz="1500" b="1" i="1" dirty="0" smtClean="0"/>
              <a:t>A wieczorem już mogłybyśmy </a:t>
            </a:r>
            <a:r>
              <a:rPr lang="pl-PL" sz="1500" b="1" i="1" dirty="0"/>
              <a:t>się nim </a:t>
            </a:r>
            <a:r>
              <a:rPr lang="pl-PL" sz="1500" b="1" i="1" dirty="0" smtClean="0"/>
              <a:t>zajmować.</a:t>
            </a:r>
            <a:endParaRPr lang="pl-PL" sz="1500" b="1" i="1" dirty="0"/>
          </a:p>
        </p:txBody>
      </p:sp>
      <p:sp>
        <p:nvSpPr>
          <p:cNvPr id="4" name="Symbol zastępczy numeru slajdu 3"/>
          <p:cNvSpPr>
            <a:spLocks noGrp="1"/>
          </p:cNvSpPr>
          <p:nvPr>
            <p:ph type="sldNum" sz="quarter" idx="12"/>
          </p:nvPr>
        </p:nvSpPr>
        <p:spPr/>
        <p:txBody>
          <a:bodyPr/>
          <a:lstStyle/>
          <a:p>
            <a:fld id="{3394E9E9-C20D-433F-BE9F-E3A27603493D}" type="slidenum">
              <a:rPr lang="pl-PL" smtClean="0"/>
              <a:pPr/>
              <a:t>15</a:t>
            </a:fld>
            <a:endParaRPr lang="pl-PL"/>
          </a:p>
        </p:txBody>
      </p:sp>
      <p:sp>
        <p:nvSpPr>
          <p:cNvPr id="10" name="Objaśnienie prostokątne zaokrąglone 9"/>
          <p:cNvSpPr/>
          <p:nvPr/>
        </p:nvSpPr>
        <p:spPr>
          <a:xfrm>
            <a:off x="5292080" y="3068960"/>
            <a:ext cx="3600400" cy="18722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500" b="1" i="1" dirty="0" smtClean="0"/>
              <a:t>…to jest ratunek dla mnie. Ratunek. </a:t>
            </a:r>
            <a:br>
              <a:rPr lang="pl-PL" sz="1500" b="1" i="1" dirty="0" smtClean="0"/>
            </a:br>
            <a:r>
              <a:rPr lang="pl-PL" sz="1500" i="1" dirty="0" smtClean="0"/>
              <a:t>Ja po prostu przez 3 godziny, na te 24 godziny na dobę, te 4 godziny jestem spokojna o niego, (…)</a:t>
            </a:r>
            <a:r>
              <a:rPr lang="pl-PL" sz="1500" b="1" i="1" dirty="0" smtClean="0"/>
              <a:t> </a:t>
            </a:r>
            <a:r>
              <a:rPr lang="pl-PL" sz="1500" i="1" dirty="0" smtClean="0"/>
              <a:t>Nie wyobrażam sobie, właśnie powtarzałam to Pani już, </a:t>
            </a:r>
            <a:r>
              <a:rPr lang="pl-PL" sz="1500" b="1" i="1" dirty="0" smtClean="0"/>
              <a:t>że gdybym tu nie przyjeżdżała to sobie</a:t>
            </a:r>
            <a:r>
              <a:rPr lang="pl-PL" sz="1500" i="1" dirty="0" smtClean="0"/>
              <a:t> </a:t>
            </a:r>
            <a:r>
              <a:rPr lang="pl-PL" sz="1500" b="1" i="1" dirty="0" smtClean="0"/>
              <a:t>nie wyobrażam życia dalszego, po tylu latach z nim (…) </a:t>
            </a:r>
            <a:endParaRPr lang="pl-PL" sz="1500" b="1" i="1" dirty="0">
              <a:solidFill>
                <a:schemeClr val="bg1"/>
              </a:solidFill>
            </a:endParaRPr>
          </a:p>
        </p:txBody>
      </p:sp>
    </p:spTree>
    <p:extLst>
      <p:ext uri="{BB962C8B-B14F-4D97-AF65-F5344CB8AC3E}">
        <p14:creationId xmlns="" xmlns:p14="http://schemas.microsoft.com/office/powerpoint/2010/main" val="3356724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18000"/>
                    </a14:imgEffect>
                    <a14:imgEffect>
                      <a14:brightnessContrast bright="16000" contrast="26000"/>
                    </a14:imgEffect>
                  </a14:imgLayer>
                </a14:imgProps>
              </a:ext>
              <a:ext uri="{28A0092B-C50C-407E-A947-70E740481C1C}">
                <a14:useLocalDpi xmlns="" xmlns:a14="http://schemas.microsoft.com/office/drawing/2010/main" val="0"/>
              </a:ext>
            </a:extLst>
          </a:blip>
          <a:srcRect/>
          <a:stretch>
            <a:fillRect/>
          </a:stretch>
        </p:blipFill>
        <p:spPr bwMode="auto">
          <a:xfrm>
            <a:off x="-108520" y="2708920"/>
            <a:ext cx="4779963" cy="3151187"/>
          </a:xfrm>
          <a:prstGeom prst="rect">
            <a:avLst/>
          </a:prstGeom>
          <a:noFill/>
          <a:ln>
            <a:noFill/>
          </a:ln>
          <a:effectLst>
            <a:glow rad="127000">
              <a:schemeClr val="accent1">
                <a:alpha val="0"/>
              </a:schemeClr>
            </a:glow>
            <a:outerShdw dist="35921" dir="2700000" algn="ctr" rotWithShape="0">
              <a:schemeClr val="bg2"/>
            </a:outerShdw>
            <a:softEdge rad="635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a:xfrm>
            <a:off x="1691680" y="32048"/>
            <a:ext cx="7200800" cy="804664"/>
          </a:xfrm>
        </p:spPr>
        <p:txBody>
          <a:bodyPr>
            <a:normAutofit/>
          </a:bodyPr>
          <a:lstStyle/>
          <a:p>
            <a:r>
              <a:rPr lang="pl-PL" sz="2400" b="1" dirty="0" smtClean="0">
                <a:solidFill>
                  <a:srgbClr val="002060"/>
                </a:solidFill>
              </a:rPr>
              <a:t>Miejsca czasowego pobytu</a:t>
            </a:r>
            <a:endParaRPr lang="pl-PL" sz="2400" b="1" dirty="0">
              <a:solidFill>
                <a:srgbClr val="002060"/>
              </a:solidFill>
            </a:endParaRPr>
          </a:p>
        </p:txBody>
      </p:sp>
      <p:sp>
        <p:nvSpPr>
          <p:cNvPr id="3" name="Symbol zastępczy zawartości 2"/>
          <p:cNvSpPr>
            <a:spLocks noGrp="1"/>
          </p:cNvSpPr>
          <p:nvPr>
            <p:ph idx="1"/>
          </p:nvPr>
        </p:nvSpPr>
        <p:spPr>
          <a:xfrm>
            <a:off x="323528" y="1052736"/>
            <a:ext cx="8640960" cy="2592288"/>
          </a:xfrm>
        </p:spPr>
        <p:txBody>
          <a:bodyPr>
            <a:noAutofit/>
          </a:bodyPr>
          <a:lstStyle/>
          <a:p>
            <a:pPr algn="just"/>
            <a:r>
              <a:rPr lang="pl-PL" sz="1800" dirty="0" smtClean="0"/>
              <a:t>Badani opiekunowie nie mieli sprecyzowanego zdania wobec tej formy wsparcia. Część z nich (przede wszystkim </a:t>
            </a:r>
            <a:r>
              <a:rPr lang="pl-PL" sz="1800" dirty="0"/>
              <a:t>osoby sprawujące opiekę </a:t>
            </a:r>
            <a:r>
              <a:rPr lang="pl-PL" sz="1800" dirty="0" smtClean="0"/>
              <a:t>całodobowo i</a:t>
            </a:r>
            <a:r>
              <a:rPr lang="pl-PL" sz="1800" b="1" dirty="0" smtClean="0">
                <a:solidFill>
                  <a:srgbClr val="FF0000"/>
                </a:solidFill>
              </a:rPr>
              <a:t> </a:t>
            </a:r>
            <a:r>
              <a:rPr lang="pl-PL" sz="1800" dirty="0" smtClean="0"/>
              <a:t>opiekunowie aktywni zawodowo) uważała, że takie miejsca powinny być obowiązkowe na okres dwóch tygodni przynajmniej raz w roku. </a:t>
            </a:r>
          </a:p>
          <a:p>
            <a:pPr algn="just"/>
            <a:r>
              <a:rPr lang="pl-PL" sz="1800" dirty="0" smtClean="0"/>
              <a:t>Osoby, które nie chciały skorzystać z tego typu formy wsparcia miały obawy związane </a:t>
            </a:r>
            <a:br>
              <a:rPr lang="pl-PL" sz="1800" dirty="0" smtClean="0"/>
            </a:br>
            <a:r>
              <a:rPr lang="pl-PL" sz="1800" dirty="0" smtClean="0"/>
              <a:t>z pogorszeniem się stanu zdrowia seniora. </a:t>
            </a:r>
          </a:p>
          <a:p>
            <a:pPr algn="just"/>
            <a:r>
              <a:rPr lang="pl-PL" sz="1800" dirty="0" smtClean="0"/>
              <a:t>Równocześnie lekarze biorący udział w badaniu zaznaczali, że miejsca czasowego pobytu nie są odpowiednie dla osób z otępieniem.</a:t>
            </a:r>
            <a:endParaRPr lang="pl-PL" sz="1800" dirty="0"/>
          </a:p>
          <a:p>
            <a:pPr marL="0" indent="0" algn="just">
              <a:buNone/>
            </a:pPr>
            <a:endParaRPr lang="pl-PL" sz="1800" dirty="0"/>
          </a:p>
        </p:txBody>
      </p:sp>
      <p:sp>
        <p:nvSpPr>
          <p:cNvPr id="7" name="Objaśnienie prostokątne zaokrąglone 6"/>
          <p:cNvSpPr/>
          <p:nvPr/>
        </p:nvSpPr>
        <p:spPr>
          <a:xfrm>
            <a:off x="5148064" y="3284984"/>
            <a:ext cx="3851920" cy="25202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i="1" dirty="0"/>
              <a:t>No to proszę panią, </a:t>
            </a:r>
            <a:r>
              <a:rPr lang="pl-PL" sz="1600" b="1" i="1" dirty="0"/>
              <a:t>to powinno być nawet obligatoryjne</a:t>
            </a:r>
            <a:r>
              <a:rPr lang="pl-PL" sz="1600" i="1" dirty="0"/>
              <a:t>. To tak powinno być, według mnie zrobione, </a:t>
            </a:r>
            <a:r>
              <a:rPr lang="pl-PL" sz="1600" b="1" i="1" dirty="0"/>
              <a:t>że każdy opiekun, który ma już stałą opiekę, </a:t>
            </a:r>
            <a:r>
              <a:rPr lang="pl-PL" sz="1600" b="1" i="1" dirty="0" smtClean="0"/>
              <a:t/>
            </a:r>
            <a:br>
              <a:rPr lang="pl-PL" sz="1600" b="1" i="1" dirty="0" smtClean="0"/>
            </a:br>
            <a:r>
              <a:rPr lang="pl-PL" sz="1600" b="1" i="1" dirty="0" smtClean="0"/>
              <a:t>bo </a:t>
            </a:r>
            <a:r>
              <a:rPr lang="pl-PL" sz="1600" b="1" i="1" dirty="0"/>
              <a:t>jest Alzheimer dożywotnie więzienie </a:t>
            </a:r>
            <a:r>
              <a:rPr lang="pl-PL" sz="1600" i="1" dirty="0"/>
              <a:t>to jest takie, tak jak mówię. </a:t>
            </a:r>
            <a:r>
              <a:rPr lang="pl-PL" sz="1600" b="1" i="1" dirty="0"/>
              <a:t>To powinien mu przysługiwać taki urlop </a:t>
            </a:r>
            <a:r>
              <a:rPr lang="pl-PL" sz="1600" i="1" dirty="0"/>
              <a:t>i na te dwa tygodnie chcesz, to zabieramy ci… </a:t>
            </a:r>
            <a:r>
              <a:rPr lang="pl-PL" sz="1600" b="1" i="1" dirty="0"/>
              <a:t>ale to ma być dobre miejsce, no. Dobre miejsce, wie pani.</a:t>
            </a:r>
          </a:p>
        </p:txBody>
      </p:sp>
      <p:pic>
        <p:nvPicPr>
          <p:cNvPr id="9"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 name="Objaśnienie prostokątne zaokrąglone 5"/>
          <p:cNvSpPr/>
          <p:nvPr/>
        </p:nvSpPr>
        <p:spPr>
          <a:xfrm>
            <a:off x="1691680" y="4797152"/>
            <a:ext cx="2808312" cy="1800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i="1" dirty="0" smtClean="0"/>
              <a:t>jest </a:t>
            </a:r>
            <a:r>
              <a:rPr lang="pl-PL" sz="1600" i="1" dirty="0"/>
              <a:t>taka sytuacja, jadę do sanatorium, ja, bo też jestem w starszym wieku, </a:t>
            </a:r>
            <a:r>
              <a:rPr lang="pl-PL" sz="1600" b="1" i="1" dirty="0"/>
              <a:t>no i nie mam co zrobić z babcią… </a:t>
            </a:r>
            <a:r>
              <a:rPr lang="pl-PL" sz="1600" b="1" i="1" dirty="0" smtClean="0"/>
              <a:t/>
            </a:r>
            <a:br>
              <a:rPr lang="pl-PL" sz="1600" b="1" i="1" dirty="0" smtClean="0"/>
            </a:br>
            <a:r>
              <a:rPr lang="pl-PL" sz="1600" i="1" dirty="0" smtClean="0"/>
              <a:t>na </a:t>
            </a:r>
            <a:r>
              <a:rPr lang="pl-PL" sz="1600" i="1" dirty="0"/>
              <a:t>kilka tygodni czy tam na dwa </a:t>
            </a:r>
            <a:r>
              <a:rPr lang="pl-PL" sz="1600" i="1" dirty="0" smtClean="0"/>
              <a:t>tygodnie…</a:t>
            </a:r>
            <a:endParaRPr lang="pl-PL" sz="1600" i="1" dirty="0"/>
          </a:p>
        </p:txBody>
      </p:sp>
      <p:sp>
        <p:nvSpPr>
          <p:cNvPr id="4" name="Symbol zastępczy numeru slajdu 3"/>
          <p:cNvSpPr>
            <a:spLocks noGrp="1"/>
          </p:cNvSpPr>
          <p:nvPr>
            <p:ph type="sldNum" sz="quarter" idx="12"/>
          </p:nvPr>
        </p:nvSpPr>
        <p:spPr/>
        <p:txBody>
          <a:bodyPr/>
          <a:lstStyle/>
          <a:p>
            <a:fld id="{3394E9E9-C20D-433F-BE9F-E3A27603493D}" type="slidenum">
              <a:rPr lang="pl-PL" smtClean="0"/>
              <a:pPr/>
              <a:t>16</a:t>
            </a:fld>
            <a:endParaRPr lang="pl-PL" dirty="0"/>
          </a:p>
        </p:txBody>
      </p:sp>
      <p:sp>
        <p:nvSpPr>
          <p:cNvPr id="11" name="Objaśnienie prostokątne zaokrąglone 10"/>
          <p:cNvSpPr/>
          <p:nvPr/>
        </p:nvSpPr>
        <p:spPr>
          <a:xfrm>
            <a:off x="2483768" y="3501008"/>
            <a:ext cx="2520280" cy="10801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smtClean="0"/>
              <a:t>Jakby ja ją tu na dwa tygodnie, to nie będę miał, chyba z trumną po nią jechać…</a:t>
            </a:r>
            <a:endParaRPr lang="pl-PL" sz="1600" dirty="0"/>
          </a:p>
        </p:txBody>
      </p:sp>
    </p:spTree>
    <p:extLst>
      <p:ext uri="{BB962C8B-B14F-4D97-AF65-F5344CB8AC3E}">
        <p14:creationId xmlns="" xmlns:p14="http://schemas.microsoft.com/office/powerpoint/2010/main" val="31438213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2771800" y="3933056"/>
            <a:ext cx="3672409" cy="2754306"/>
          </a:xfrm>
          <a:prstGeom prst="rect">
            <a:avLst/>
          </a:prstGeom>
          <a:ln>
            <a:noFill/>
          </a:ln>
          <a:effectLst>
            <a:softEdge rad="112500"/>
          </a:effectLst>
        </p:spPr>
      </p:pic>
      <p:sp>
        <p:nvSpPr>
          <p:cNvPr id="6" name="Objaśnienie prostokątne zaokrąglone 5"/>
          <p:cNvSpPr/>
          <p:nvPr/>
        </p:nvSpPr>
        <p:spPr>
          <a:xfrm>
            <a:off x="5724128" y="3501008"/>
            <a:ext cx="3203848" cy="93610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i="1" dirty="0" smtClean="0"/>
              <a:t>(…) że </a:t>
            </a:r>
            <a:r>
              <a:rPr lang="pl-PL" sz="1500" i="1" dirty="0"/>
              <a:t>gdyby to miało być na zasadzie, że </a:t>
            </a:r>
            <a:r>
              <a:rPr lang="pl-PL" sz="1500" b="1" i="1" dirty="0"/>
              <a:t>ktoś przyjdzie</a:t>
            </a:r>
            <a:r>
              <a:rPr lang="pl-PL" sz="1500" i="1" dirty="0"/>
              <a:t> i nie wiem, </a:t>
            </a:r>
            <a:r>
              <a:rPr lang="pl-PL" sz="1500" b="1" i="1" dirty="0"/>
              <a:t>pokaże mi pewne </a:t>
            </a:r>
            <a:r>
              <a:rPr lang="pl-PL" sz="1500" b="1" i="1" dirty="0" smtClean="0"/>
              <a:t>czynności</a:t>
            </a:r>
            <a:r>
              <a:rPr lang="pl-PL" sz="1500" i="1" dirty="0" smtClean="0"/>
              <a:t> (…)</a:t>
            </a:r>
            <a:endParaRPr lang="pl-PL" sz="1500" i="1" dirty="0"/>
          </a:p>
        </p:txBody>
      </p:sp>
      <p:sp>
        <p:nvSpPr>
          <p:cNvPr id="2" name="Tytuł 1"/>
          <p:cNvSpPr>
            <a:spLocks noGrp="1"/>
          </p:cNvSpPr>
          <p:nvPr>
            <p:ph type="title"/>
          </p:nvPr>
        </p:nvSpPr>
        <p:spPr>
          <a:xfrm>
            <a:off x="1691680" y="22109"/>
            <a:ext cx="7200800" cy="814603"/>
          </a:xfrm>
        </p:spPr>
        <p:txBody>
          <a:bodyPr>
            <a:normAutofit/>
          </a:bodyPr>
          <a:lstStyle/>
          <a:p>
            <a:r>
              <a:rPr lang="pl-PL" sz="2400" b="1" dirty="0" smtClean="0">
                <a:solidFill>
                  <a:srgbClr val="002060"/>
                </a:solidFill>
              </a:rPr>
              <a:t>Asystenci opieki</a:t>
            </a:r>
            <a:endParaRPr lang="pl-PL" sz="2400" b="1" dirty="0">
              <a:solidFill>
                <a:srgbClr val="002060"/>
              </a:solidFill>
            </a:endParaRPr>
          </a:p>
        </p:txBody>
      </p:sp>
      <p:sp>
        <p:nvSpPr>
          <p:cNvPr id="3" name="Symbol zastępczy zawartości 2"/>
          <p:cNvSpPr>
            <a:spLocks noGrp="1"/>
          </p:cNvSpPr>
          <p:nvPr>
            <p:ph idx="1"/>
          </p:nvPr>
        </p:nvSpPr>
        <p:spPr>
          <a:xfrm>
            <a:off x="251520" y="1117774"/>
            <a:ext cx="8614285" cy="2520280"/>
          </a:xfrm>
        </p:spPr>
        <p:txBody>
          <a:bodyPr>
            <a:noAutofit/>
          </a:bodyPr>
          <a:lstStyle/>
          <a:p>
            <a:pPr algn="just"/>
            <a:r>
              <a:rPr lang="pl-PL" sz="1800" dirty="0"/>
              <a:t>Asystent </a:t>
            </a:r>
            <a:r>
              <a:rPr lang="pl-PL" sz="1800" dirty="0" smtClean="0"/>
              <a:t>opieki powinien </a:t>
            </a:r>
            <a:r>
              <a:rPr lang="pl-PL" sz="1800" dirty="0"/>
              <a:t>wskazywać efektywne techniki wykonywania czynności opiekuńczych i pielęgnacyjnych, służyć </a:t>
            </a:r>
            <a:r>
              <a:rPr lang="pl-PL" sz="1800" dirty="0" smtClean="0"/>
              <a:t>instruktażem. </a:t>
            </a:r>
            <a:r>
              <a:rPr lang="pl-PL" sz="1800" dirty="0"/>
              <a:t>J</a:t>
            </a:r>
            <a:r>
              <a:rPr lang="pl-PL" sz="1800" dirty="0" smtClean="0"/>
              <a:t>ako koordynator opieki powinien pośredniczyć </a:t>
            </a:r>
            <a:r>
              <a:rPr lang="pl-PL" sz="1800" dirty="0"/>
              <a:t>pomiędzy opiekunem a instytucjami, a także </a:t>
            </a:r>
            <a:r>
              <a:rPr lang="pl-PL" sz="1800" dirty="0" smtClean="0"/>
              <a:t>stanowić </a:t>
            </a:r>
            <a:r>
              <a:rPr lang="pl-PL" sz="1800" dirty="0"/>
              <a:t>wsparcie doradcze i informacyjne w szerszym rozumieniu. </a:t>
            </a:r>
            <a:endParaRPr lang="pl-PL" sz="1800" dirty="0" smtClean="0"/>
          </a:p>
          <a:p>
            <a:pPr algn="just"/>
            <a:r>
              <a:rPr lang="pl-PL" sz="1800" dirty="0" smtClean="0"/>
              <a:t>Osoba taka, zdaniem respondentów, powinna odwiedzać opiekuna i seniora </a:t>
            </a:r>
            <a:br>
              <a:rPr lang="pl-PL" sz="1800" dirty="0" smtClean="0"/>
            </a:br>
            <a:r>
              <a:rPr lang="pl-PL" sz="1800" dirty="0" smtClean="0"/>
              <a:t>raz lub dwa razy w tygodniu na początku opieki i doraźnie kontrolować sytuację </a:t>
            </a:r>
            <a:br>
              <a:rPr lang="pl-PL" sz="1800" dirty="0" smtClean="0"/>
            </a:br>
            <a:r>
              <a:rPr lang="pl-PL" sz="1800" dirty="0" smtClean="0"/>
              <a:t>w późniejszych etapach. </a:t>
            </a:r>
          </a:p>
          <a:p>
            <a:pPr algn="just"/>
            <a:r>
              <a:rPr lang="pl-PL" sz="1800" dirty="0" smtClean="0"/>
              <a:t>Dodatkowo, asystent </a:t>
            </a:r>
            <a:r>
              <a:rPr lang="pl-PL" sz="1800" dirty="0"/>
              <a:t>powinien przysposobić do opieki całą rodzinę. </a:t>
            </a:r>
            <a:r>
              <a:rPr lang="pl-PL" sz="1800" dirty="0" smtClean="0"/>
              <a:t> </a:t>
            </a:r>
            <a:endParaRPr lang="pl-PL" sz="1800" dirty="0"/>
          </a:p>
        </p:txBody>
      </p:sp>
      <p:sp>
        <p:nvSpPr>
          <p:cNvPr id="4" name="Objaśnienie prostokątne zaokrąglone 3"/>
          <p:cNvSpPr/>
          <p:nvPr/>
        </p:nvSpPr>
        <p:spPr>
          <a:xfrm>
            <a:off x="0" y="3717033"/>
            <a:ext cx="3851920" cy="2232247"/>
          </a:xfrm>
          <a:prstGeom prst="wedgeRoundRectCallou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i="1" dirty="0"/>
              <a:t>Potrzebna jest </a:t>
            </a:r>
            <a:r>
              <a:rPr lang="pl-PL" sz="1500" b="1" i="1" dirty="0"/>
              <a:t>osoba do koordynowania tej </a:t>
            </a:r>
            <a:r>
              <a:rPr lang="pl-PL" sz="1500" b="1" i="1" dirty="0" smtClean="0"/>
              <a:t>opieki </a:t>
            </a:r>
            <a:r>
              <a:rPr lang="pl-PL" sz="1500" i="1" dirty="0" smtClean="0"/>
              <a:t>(…). </a:t>
            </a:r>
            <a:r>
              <a:rPr lang="pl-PL" sz="1500" i="1" dirty="0"/>
              <a:t>I oni mówią: dobrze</a:t>
            </a:r>
            <a:r>
              <a:rPr lang="pl-PL" sz="1500" b="1" i="1" dirty="0"/>
              <a:t>, planowany jest wypis </a:t>
            </a:r>
            <a:r>
              <a:rPr lang="pl-PL" sz="1500" i="1" dirty="0"/>
              <a:t>za tydzień pacjenta i w takim razie ten </a:t>
            </a:r>
            <a:r>
              <a:rPr lang="pl-PL" sz="1500" b="1" i="1" dirty="0"/>
              <a:t>planista kontaktuje </a:t>
            </a:r>
            <a:r>
              <a:rPr lang="pl-PL" sz="1500" b="1" i="1" dirty="0" smtClean="0"/>
              <a:t>się</a:t>
            </a:r>
            <a:br>
              <a:rPr lang="pl-PL" sz="1500" b="1" i="1" dirty="0" smtClean="0"/>
            </a:br>
            <a:r>
              <a:rPr lang="pl-PL" sz="1500" i="1" dirty="0" smtClean="0">
                <a:solidFill>
                  <a:schemeClr val="bg1"/>
                </a:solidFill>
              </a:rPr>
              <a:t>z</a:t>
            </a:r>
            <a:r>
              <a:rPr lang="pl-PL" sz="1500" b="1" i="1" dirty="0" smtClean="0">
                <a:solidFill>
                  <a:srgbClr val="FF0000"/>
                </a:solidFill>
              </a:rPr>
              <a:t> </a:t>
            </a:r>
            <a:r>
              <a:rPr lang="pl-PL" sz="1500" b="1" i="1" dirty="0"/>
              <a:t>lekarzem </a:t>
            </a:r>
            <a:r>
              <a:rPr lang="pl-PL" sz="1500" i="1" dirty="0"/>
              <a:t>rodzinnym, z pielęgniarką rodzinną, z rehabilitacją środowiskową, </a:t>
            </a:r>
            <a:r>
              <a:rPr lang="pl-PL" sz="1500" b="1" i="1" dirty="0"/>
              <a:t>jeśli potrzeba, </a:t>
            </a:r>
            <a:r>
              <a:rPr lang="pl-PL" sz="1500" b="1" i="1" dirty="0" smtClean="0"/>
              <a:t> z </a:t>
            </a:r>
            <a:r>
              <a:rPr lang="pl-PL" sz="1500" b="1" i="1" dirty="0"/>
              <a:t>pracownikiem socjalnym</a:t>
            </a:r>
            <a:r>
              <a:rPr lang="pl-PL" sz="1500" i="1" dirty="0"/>
              <a:t>, jeśli jest potrzeba, z psychoterapeutą, jeśli potrzeba i logopedą.</a:t>
            </a:r>
            <a:endParaRPr lang="pl-PL" sz="1500" dirty="0"/>
          </a:p>
          <a:p>
            <a:pPr algn="ctr"/>
            <a:r>
              <a:rPr lang="pl-PL" sz="1500" i="1" dirty="0" smtClean="0"/>
              <a:t> </a:t>
            </a:r>
            <a:endParaRPr lang="pl-PL" sz="1500" dirty="0"/>
          </a:p>
        </p:txBody>
      </p:sp>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0" name="Objaśnienie prostokątne zaokrąglone 9"/>
          <p:cNvSpPr/>
          <p:nvPr/>
        </p:nvSpPr>
        <p:spPr>
          <a:xfrm>
            <a:off x="5436096" y="4869160"/>
            <a:ext cx="3563888" cy="172819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b="1" i="1" dirty="0">
                <a:solidFill>
                  <a:schemeClr val="bg1"/>
                </a:solidFill>
              </a:rPr>
              <a:t>Jak przyniosłam i zobaczyłam ten stos papierów</a:t>
            </a:r>
            <a:r>
              <a:rPr lang="pl-PL" sz="1500" i="1" dirty="0">
                <a:solidFill>
                  <a:schemeClr val="bg1"/>
                </a:solidFill>
              </a:rPr>
              <a:t>, które ja mam wypełnić, </a:t>
            </a:r>
            <a:r>
              <a:rPr lang="pl-PL" sz="1500" i="1" dirty="0" smtClean="0">
                <a:solidFill>
                  <a:schemeClr val="bg1"/>
                </a:solidFill>
              </a:rPr>
              <a:t/>
            </a:r>
            <a:br>
              <a:rPr lang="pl-PL" sz="1500" i="1" dirty="0" smtClean="0">
                <a:solidFill>
                  <a:schemeClr val="bg1"/>
                </a:solidFill>
              </a:rPr>
            </a:br>
            <a:r>
              <a:rPr lang="pl-PL" sz="1500" i="1" dirty="0" smtClean="0">
                <a:solidFill>
                  <a:schemeClr val="bg1"/>
                </a:solidFill>
              </a:rPr>
              <a:t>i </a:t>
            </a:r>
            <a:r>
              <a:rPr lang="pl-PL" sz="1500" i="1" dirty="0">
                <a:solidFill>
                  <a:schemeClr val="bg1"/>
                </a:solidFill>
              </a:rPr>
              <a:t>dla mnie pewne rzeczy tam były zupełnie niezrozumiałe, po co ja mam w ogóle to wypełniać, </a:t>
            </a:r>
            <a:r>
              <a:rPr lang="pl-PL" sz="1500" b="1" i="1" dirty="0">
                <a:solidFill>
                  <a:schemeClr val="bg1"/>
                </a:solidFill>
              </a:rPr>
              <a:t>schowałam do szuflady</a:t>
            </a:r>
            <a:r>
              <a:rPr lang="pl-PL" sz="1500" i="1" dirty="0">
                <a:solidFill>
                  <a:schemeClr val="bg1"/>
                </a:solidFill>
              </a:rPr>
              <a:t>, stwierdziłam: nie, na razie </a:t>
            </a:r>
            <a:r>
              <a:rPr lang="pl-PL" sz="1500" b="1" i="1" dirty="0">
                <a:solidFill>
                  <a:schemeClr val="bg1"/>
                </a:solidFill>
              </a:rPr>
              <a:t>nie będziemy z tego korzystać.</a:t>
            </a:r>
          </a:p>
        </p:txBody>
      </p:sp>
      <p:sp>
        <p:nvSpPr>
          <p:cNvPr id="5" name="Symbol zastępczy numeru slajdu 4"/>
          <p:cNvSpPr>
            <a:spLocks noGrp="1"/>
          </p:cNvSpPr>
          <p:nvPr>
            <p:ph type="sldNum" sz="quarter" idx="12"/>
          </p:nvPr>
        </p:nvSpPr>
        <p:spPr/>
        <p:txBody>
          <a:bodyPr/>
          <a:lstStyle/>
          <a:p>
            <a:fld id="{3394E9E9-C20D-433F-BE9F-E3A27603493D}" type="slidenum">
              <a:rPr lang="pl-PL" smtClean="0"/>
              <a:pPr/>
              <a:t>17</a:t>
            </a:fld>
            <a:endParaRPr lang="pl-PL" dirty="0"/>
          </a:p>
        </p:txBody>
      </p:sp>
    </p:spTree>
    <p:extLst>
      <p:ext uri="{BB962C8B-B14F-4D97-AF65-F5344CB8AC3E}">
        <p14:creationId xmlns="" xmlns:p14="http://schemas.microsoft.com/office/powerpoint/2010/main" val="1681264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cstate="print">
            <a:extLst>
              <a:ext uri="{BEBA8EAE-BF5A-486C-A8C5-ECC9F3942E4B}">
                <a14:imgProps xmlns="" xmlns:a14="http://schemas.microsoft.com/office/drawing/2010/main">
                  <a14:imgLayer r:embed="rId3">
                    <a14:imgEffect>
                      <a14:saturation sat="66000"/>
                    </a14:imgEffect>
                  </a14:imgLayer>
                </a14:imgProps>
              </a:ext>
              <a:ext uri="{28A0092B-C50C-407E-A947-70E740481C1C}">
                <a14:useLocalDpi xmlns="" xmlns:a14="http://schemas.microsoft.com/office/drawing/2010/main" val="0"/>
              </a:ext>
            </a:extLst>
          </a:blip>
          <a:stretch>
            <a:fillRect/>
          </a:stretch>
        </p:blipFill>
        <p:spPr>
          <a:xfrm>
            <a:off x="4463480" y="3829480"/>
            <a:ext cx="4540938" cy="3024336"/>
          </a:xfrm>
          <a:prstGeom prst="rect">
            <a:avLst/>
          </a:prstGeom>
          <a:ln>
            <a:noFill/>
          </a:ln>
          <a:effectLst>
            <a:softEdge rad="317500"/>
          </a:effectLst>
        </p:spPr>
      </p:pic>
      <p:pic>
        <p:nvPicPr>
          <p:cNvPr id="1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 name="Tytuł 1"/>
          <p:cNvSpPr>
            <a:spLocks noGrp="1"/>
          </p:cNvSpPr>
          <p:nvPr>
            <p:ph type="title"/>
          </p:nvPr>
        </p:nvSpPr>
        <p:spPr>
          <a:xfrm>
            <a:off x="1691680" y="12170"/>
            <a:ext cx="7200800" cy="850106"/>
          </a:xfrm>
        </p:spPr>
        <p:txBody>
          <a:bodyPr>
            <a:normAutofit/>
          </a:bodyPr>
          <a:lstStyle/>
          <a:p>
            <a:r>
              <a:rPr lang="pl-PL" sz="2400" b="1" dirty="0" smtClean="0">
                <a:solidFill>
                  <a:srgbClr val="002060"/>
                </a:solidFill>
              </a:rPr>
              <a:t>Docieranie do informacji</a:t>
            </a:r>
            <a:endParaRPr lang="pl-PL" sz="2400" b="1" dirty="0">
              <a:solidFill>
                <a:srgbClr val="002060"/>
              </a:solidFill>
            </a:endParaRPr>
          </a:p>
        </p:txBody>
      </p:sp>
      <p:sp>
        <p:nvSpPr>
          <p:cNvPr id="3" name="Symbol zastępczy zawartości 2"/>
          <p:cNvSpPr>
            <a:spLocks noGrp="1"/>
          </p:cNvSpPr>
          <p:nvPr>
            <p:ph idx="1"/>
          </p:nvPr>
        </p:nvSpPr>
        <p:spPr>
          <a:xfrm>
            <a:off x="251520" y="1104589"/>
            <a:ext cx="8640960" cy="3168353"/>
          </a:xfrm>
        </p:spPr>
        <p:txBody>
          <a:bodyPr>
            <a:noAutofit/>
          </a:bodyPr>
          <a:lstStyle/>
          <a:p>
            <a:pPr lvl="0" algn="just"/>
            <a:r>
              <a:rPr lang="pl-PL" sz="1800" dirty="0" err="1"/>
              <a:t>Teledoradztwo</a:t>
            </a:r>
            <a:r>
              <a:rPr lang="pl-PL" sz="1800" dirty="0"/>
              <a:t> jako doraźna, łatwo dostępna pomoc. </a:t>
            </a:r>
            <a:r>
              <a:rPr lang="pl-PL" sz="1800" dirty="0" smtClean="0"/>
              <a:t>Warunkiem przydatności jest dostępność i profesjonalizm </a:t>
            </a:r>
            <a:r>
              <a:rPr lang="pl-PL" sz="1800" dirty="0" err="1" smtClean="0"/>
              <a:t>teledoradców</a:t>
            </a:r>
            <a:r>
              <a:rPr lang="pl-PL" sz="1800" dirty="0" smtClean="0"/>
              <a:t>. Osoba </a:t>
            </a:r>
            <a:r>
              <a:rPr lang="pl-PL" sz="1800" dirty="0"/>
              <a:t>kontaktowa powinna być </a:t>
            </a:r>
            <a:r>
              <a:rPr lang="pl-PL" sz="1800" dirty="0" smtClean="0"/>
              <a:t>empatyczna, kompetentna</a:t>
            </a:r>
            <a:r>
              <a:rPr lang="pl-PL" sz="1800" dirty="0"/>
              <a:t>, </a:t>
            </a:r>
            <a:r>
              <a:rPr lang="pl-PL" sz="1800" dirty="0" smtClean="0"/>
              <a:t>dysponować kompleksową informacją. W opinii opiekunów była to forma interesująca ze względu na niewielki nakład czasu konieczny </a:t>
            </a:r>
            <a:br>
              <a:rPr lang="pl-PL" sz="1800" dirty="0" smtClean="0"/>
            </a:br>
            <a:r>
              <a:rPr lang="pl-PL" sz="1800" dirty="0" smtClean="0"/>
              <a:t>na wykonanie telefonu. Dodatkowo w razie ewentualnych wątpliwości mogliby dopytać o kwestie szczegółowe.</a:t>
            </a:r>
          </a:p>
          <a:p>
            <a:pPr algn="just"/>
            <a:r>
              <a:rPr lang="pl-PL" sz="1800" dirty="0" smtClean="0"/>
              <a:t>Dla osób korzystających z </a:t>
            </a:r>
            <a:r>
              <a:rPr lang="pl-PL" sz="1800" dirty="0" err="1" smtClean="0"/>
              <a:t>internetu</a:t>
            </a:r>
            <a:r>
              <a:rPr lang="pl-PL" sz="1800" dirty="0" smtClean="0"/>
              <a:t>, </a:t>
            </a:r>
            <a:r>
              <a:rPr lang="pl-PL" sz="1800" dirty="0" err="1" smtClean="0"/>
              <a:t>teledoradztwo</a:t>
            </a:r>
            <a:r>
              <a:rPr lang="pl-PL" sz="1800" dirty="0" smtClean="0"/>
              <a:t> może być wymienne </a:t>
            </a:r>
            <a:br>
              <a:rPr lang="pl-PL" sz="1800" dirty="0" smtClean="0"/>
            </a:br>
            <a:r>
              <a:rPr lang="pl-PL" sz="1800" dirty="0" smtClean="0"/>
              <a:t>z portalem internetowym. Powinien on scalać rozproszone informację i stanowić aktualną bazę wiedzy dotyczącą opieki nad seniorem.</a:t>
            </a:r>
          </a:p>
          <a:p>
            <a:pPr algn="just"/>
            <a:endParaRPr lang="pl-PL" sz="1800" dirty="0"/>
          </a:p>
        </p:txBody>
      </p:sp>
      <p:sp>
        <p:nvSpPr>
          <p:cNvPr id="4" name="Objaśnienie prostokątne zaokrąglone 3"/>
          <p:cNvSpPr/>
          <p:nvPr/>
        </p:nvSpPr>
        <p:spPr>
          <a:xfrm>
            <a:off x="179513" y="3717032"/>
            <a:ext cx="2736303" cy="18722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Wiedzieć na temat tego, </a:t>
            </a:r>
            <a:r>
              <a:rPr lang="pl-PL" sz="1600" b="1" i="1" dirty="0"/>
              <a:t>jakie są przepisy, co i jak</a:t>
            </a:r>
            <a:r>
              <a:rPr lang="pl-PL" sz="1600" i="1" dirty="0"/>
              <a:t>, czy można dostać właśnie takie świadczenia, czy się należą, czy się nie należą (…) Wystarczyłoby przez </a:t>
            </a:r>
            <a:r>
              <a:rPr lang="pl-PL" sz="1600" i="1" dirty="0" smtClean="0"/>
              <a:t>telefon </a:t>
            </a:r>
            <a:r>
              <a:rPr lang="pl-PL" sz="1600" i="1" dirty="0"/>
              <a:t>albo przez </a:t>
            </a:r>
            <a:r>
              <a:rPr lang="pl-PL" sz="1600" i="1" dirty="0" err="1"/>
              <a:t>internet</a:t>
            </a:r>
            <a:r>
              <a:rPr lang="pl-PL" sz="1600" i="1" dirty="0"/>
              <a:t>.</a:t>
            </a:r>
            <a:endParaRPr lang="pl-PL" sz="1600" dirty="0"/>
          </a:p>
        </p:txBody>
      </p:sp>
      <p:sp>
        <p:nvSpPr>
          <p:cNvPr id="7" name="Objaśnienie prostokątne zaokrąglone 6"/>
          <p:cNvSpPr/>
          <p:nvPr/>
        </p:nvSpPr>
        <p:spPr>
          <a:xfrm>
            <a:off x="3059832" y="4437112"/>
            <a:ext cx="3528392" cy="20882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i="1" dirty="0"/>
              <a:t>Gdyby były skumulowane, jak najbardziej byłoby pomocne </a:t>
            </a:r>
            <a:r>
              <a:rPr lang="pl-PL" sz="1600" b="1" i="1" dirty="0" smtClean="0"/>
              <a:t/>
            </a:r>
            <a:br>
              <a:rPr lang="pl-PL" sz="1600" b="1" i="1" dirty="0" smtClean="0"/>
            </a:br>
            <a:r>
              <a:rPr lang="pl-PL" sz="1600" b="1" i="1" dirty="0" smtClean="0"/>
              <a:t>i </a:t>
            </a:r>
            <a:r>
              <a:rPr lang="pl-PL" sz="1600" b="1" i="1" dirty="0"/>
              <a:t>korzystałbym z tego</a:t>
            </a:r>
            <a:r>
              <a:rPr lang="pl-PL" sz="1600" i="1" dirty="0"/>
              <a:t>. Taki portal, gdyby ktoś tworzył, no to on, podejrzewam, byłby na pewno szerszy, ale na pewno byłyby wycinki, które by dotyczyły i mojej osoby i mojej siostry, myślę.</a:t>
            </a:r>
          </a:p>
        </p:txBody>
      </p:sp>
      <p:sp>
        <p:nvSpPr>
          <p:cNvPr id="5" name="Symbol zastępczy numeru slajdu 4"/>
          <p:cNvSpPr>
            <a:spLocks noGrp="1"/>
          </p:cNvSpPr>
          <p:nvPr>
            <p:ph type="sldNum" sz="quarter" idx="12"/>
          </p:nvPr>
        </p:nvSpPr>
        <p:spPr/>
        <p:txBody>
          <a:bodyPr/>
          <a:lstStyle/>
          <a:p>
            <a:fld id="{3394E9E9-C20D-433F-BE9F-E3A27603493D}" type="slidenum">
              <a:rPr lang="pl-PL" smtClean="0"/>
              <a:pPr/>
              <a:t>18</a:t>
            </a:fld>
            <a:endParaRPr lang="pl-PL"/>
          </a:p>
        </p:txBody>
      </p:sp>
    </p:spTree>
    <p:extLst>
      <p:ext uri="{BB962C8B-B14F-4D97-AF65-F5344CB8AC3E}">
        <p14:creationId xmlns="" xmlns:p14="http://schemas.microsoft.com/office/powerpoint/2010/main" val="2469653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aśnienie prostokątne zaokrąglone 7"/>
          <p:cNvSpPr/>
          <p:nvPr/>
        </p:nvSpPr>
        <p:spPr>
          <a:xfrm>
            <a:off x="2411761" y="2852936"/>
            <a:ext cx="2448271" cy="100811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i="1" dirty="0" smtClean="0"/>
              <a:t>Tylko </a:t>
            </a:r>
            <a:r>
              <a:rPr lang="pl-PL" sz="1600" i="1" dirty="0"/>
              <a:t>żeby to było, wie pani, </a:t>
            </a:r>
            <a:r>
              <a:rPr lang="pl-PL" sz="1600" b="1" i="1" dirty="0"/>
              <a:t>napisane językiem</a:t>
            </a:r>
            <a:r>
              <a:rPr lang="pl-PL" sz="1600" i="1" dirty="0" smtClean="0"/>
              <a:t>... przyswajalnym. </a:t>
            </a:r>
            <a:endParaRPr lang="pl-PL" sz="1600" i="1" dirty="0"/>
          </a:p>
        </p:txBody>
      </p:sp>
      <p:pic>
        <p:nvPicPr>
          <p:cNvPr id="9" name="Obraz 8"/>
          <p:cNvPicPr>
            <a:picLocks noChangeAspect="1"/>
          </p:cNvPicPr>
          <p:nvPr/>
        </p:nvPicPr>
        <p:blipFill>
          <a:blip r:embed="rId2" cstate="print">
            <a:extLst>
              <a:ext uri="{BEBA8EAE-BF5A-486C-A8C5-ECC9F3942E4B}">
                <a14:imgProps xmlns="" xmlns:a14="http://schemas.microsoft.com/office/drawing/2010/main">
                  <a14:imgLayer r:embed="rId3">
                    <a14:imgEffect>
                      <a14:saturation sat="66000"/>
                    </a14:imgEffect>
                  </a14:imgLayer>
                </a14:imgProps>
              </a:ext>
              <a:ext uri="{28A0092B-C50C-407E-A947-70E740481C1C}">
                <a14:useLocalDpi xmlns="" xmlns:a14="http://schemas.microsoft.com/office/drawing/2010/main" val="0"/>
              </a:ext>
            </a:extLst>
          </a:blip>
          <a:stretch>
            <a:fillRect/>
          </a:stretch>
        </p:blipFill>
        <p:spPr>
          <a:xfrm>
            <a:off x="4463480" y="3829480"/>
            <a:ext cx="4540938" cy="3024336"/>
          </a:xfrm>
          <a:prstGeom prst="rect">
            <a:avLst/>
          </a:prstGeom>
          <a:ln>
            <a:noFill/>
          </a:ln>
          <a:effectLst>
            <a:softEdge rad="317500"/>
          </a:effectLst>
        </p:spPr>
      </p:pic>
      <p:pic>
        <p:nvPicPr>
          <p:cNvPr id="1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 name="Tytuł 1"/>
          <p:cNvSpPr>
            <a:spLocks noGrp="1"/>
          </p:cNvSpPr>
          <p:nvPr>
            <p:ph type="title"/>
          </p:nvPr>
        </p:nvSpPr>
        <p:spPr>
          <a:xfrm>
            <a:off x="1691680" y="12170"/>
            <a:ext cx="7200800" cy="850106"/>
          </a:xfrm>
        </p:spPr>
        <p:txBody>
          <a:bodyPr>
            <a:normAutofit/>
          </a:bodyPr>
          <a:lstStyle/>
          <a:p>
            <a:r>
              <a:rPr lang="pl-PL" sz="2400" b="1" dirty="0" smtClean="0">
                <a:solidFill>
                  <a:srgbClr val="002060"/>
                </a:solidFill>
              </a:rPr>
              <a:t>Docieranie do informacji</a:t>
            </a:r>
            <a:endParaRPr lang="pl-PL" sz="2400" b="1" dirty="0">
              <a:solidFill>
                <a:srgbClr val="002060"/>
              </a:solidFill>
            </a:endParaRPr>
          </a:p>
        </p:txBody>
      </p:sp>
      <p:sp>
        <p:nvSpPr>
          <p:cNvPr id="3" name="Symbol zastępczy zawartości 2"/>
          <p:cNvSpPr>
            <a:spLocks noGrp="1"/>
          </p:cNvSpPr>
          <p:nvPr>
            <p:ph idx="1"/>
          </p:nvPr>
        </p:nvSpPr>
        <p:spPr>
          <a:xfrm>
            <a:off x="295738" y="1112427"/>
            <a:ext cx="8596742" cy="1596494"/>
          </a:xfrm>
        </p:spPr>
        <p:txBody>
          <a:bodyPr>
            <a:noAutofit/>
          </a:bodyPr>
          <a:lstStyle/>
          <a:p>
            <a:pPr lvl="0" algn="just"/>
            <a:r>
              <a:rPr lang="pl-PL" sz="1800" dirty="0" smtClean="0"/>
              <a:t>Poradniki drukowane przeznaczone szczególnie dla opiekunów z najstarszej grupy wiekowej. Poradniki powinny zawierać skoncentrowaną wiedzę dotyczącą organizacji opieki domowej. Dla opiekunów cennymi informacjami byłyby np. ogłoszenia</a:t>
            </a:r>
            <a:br>
              <a:rPr lang="pl-PL" sz="1800" dirty="0" smtClean="0"/>
            </a:br>
            <a:r>
              <a:rPr lang="pl-PL" sz="1800" dirty="0" smtClean="0"/>
              <a:t>o osobach oferujących opiekę, wymiana sprzętu, porady dotyczące świadczeń</a:t>
            </a:r>
            <a:br>
              <a:rPr lang="pl-PL" sz="1800" dirty="0" smtClean="0"/>
            </a:br>
            <a:r>
              <a:rPr lang="pl-PL" sz="1800" dirty="0" smtClean="0"/>
              <a:t>i możliwych dofinansowań. Istotny jest język, który musi być dostosowany</a:t>
            </a:r>
            <a:br>
              <a:rPr lang="pl-PL" sz="1800" dirty="0" smtClean="0"/>
            </a:br>
            <a:r>
              <a:rPr lang="pl-PL" sz="1800" dirty="0" smtClean="0"/>
              <a:t>do odbiorców.</a:t>
            </a:r>
          </a:p>
          <a:p>
            <a:pPr algn="just"/>
            <a:endParaRPr lang="pl-PL" sz="1800" dirty="0"/>
          </a:p>
        </p:txBody>
      </p:sp>
      <p:sp>
        <p:nvSpPr>
          <p:cNvPr id="5" name="Objaśnienie prostokątne zaokrąglone 4"/>
          <p:cNvSpPr/>
          <p:nvPr/>
        </p:nvSpPr>
        <p:spPr>
          <a:xfrm>
            <a:off x="295738" y="4149080"/>
            <a:ext cx="4060238" cy="236835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i="1" dirty="0"/>
              <a:t>Pewnie, </a:t>
            </a:r>
            <a:r>
              <a:rPr lang="pl-PL" sz="1600" b="1" i="1" dirty="0"/>
              <a:t>no bo ja wolę zobaczyć</a:t>
            </a:r>
            <a:r>
              <a:rPr lang="pl-PL" sz="1600" b="1" i="1" dirty="0" smtClean="0"/>
              <a:t>,</a:t>
            </a:r>
            <a:br>
              <a:rPr lang="pl-PL" sz="1600" b="1" i="1" dirty="0" smtClean="0"/>
            </a:br>
            <a:r>
              <a:rPr lang="pl-PL" sz="1600" i="1" dirty="0" smtClean="0">
                <a:solidFill>
                  <a:schemeClr val="bg1"/>
                </a:solidFill>
              </a:rPr>
              <a:t>w</a:t>
            </a:r>
            <a:r>
              <a:rPr lang="pl-PL" sz="1600" b="1" i="1" dirty="0" smtClean="0">
                <a:solidFill>
                  <a:srgbClr val="FF0000"/>
                </a:solidFill>
              </a:rPr>
              <a:t> </a:t>
            </a:r>
            <a:r>
              <a:rPr lang="pl-PL" sz="1600" b="1" i="1" dirty="0"/>
              <a:t>ręce mieć </a:t>
            </a:r>
            <a:r>
              <a:rPr lang="pl-PL" sz="1600" i="1" dirty="0"/>
              <a:t>i popatrzeć, co, jak (...). Wszystko, co można dla osób starszych, z czego można skorzystać, czy z transportu, czy tam nawet lekarz, który by mógł czasem przyjść.(...). </a:t>
            </a:r>
            <a:r>
              <a:rPr lang="pl-PL" sz="1600" i="1" dirty="0" smtClean="0"/>
              <a:t/>
            </a:r>
            <a:br>
              <a:rPr lang="pl-PL" sz="1600" i="1" dirty="0" smtClean="0"/>
            </a:br>
            <a:r>
              <a:rPr lang="pl-PL" sz="1600" i="1" dirty="0" smtClean="0"/>
              <a:t>W </a:t>
            </a:r>
            <a:r>
              <a:rPr lang="pl-PL" sz="1600" i="1" dirty="0"/>
              <a:t>jaki sposób można skorzystać i czy dany lekarz, czy dana pomoc do domu przyjdzie, o. Coś do tego (…). Tylko, żeby był aktualny. </a:t>
            </a:r>
            <a:endParaRPr lang="pl-PL" sz="1600" dirty="0"/>
          </a:p>
        </p:txBody>
      </p:sp>
      <p:sp>
        <p:nvSpPr>
          <p:cNvPr id="4" name="Symbol zastępczy numeru slajdu 3"/>
          <p:cNvSpPr>
            <a:spLocks noGrp="1"/>
          </p:cNvSpPr>
          <p:nvPr>
            <p:ph type="sldNum" sz="quarter" idx="12"/>
          </p:nvPr>
        </p:nvSpPr>
        <p:spPr/>
        <p:txBody>
          <a:bodyPr/>
          <a:lstStyle/>
          <a:p>
            <a:fld id="{3394E9E9-C20D-433F-BE9F-E3A27603493D}" type="slidenum">
              <a:rPr lang="pl-PL" smtClean="0"/>
              <a:pPr/>
              <a:t>19</a:t>
            </a:fld>
            <a:endParaRPr lang="pl-PL"/>
          </a:p>
        </p:txBody>
      </p:sp>
    </p:spTree>
    <p:extLst>
      <p:ext uri="{BB962C8B-B14F-4D97-AF65-F5344CB8AC3E}">
        <p14:creationId xmlns="" xmlns:p14="http://schemas.microsoft.com/office/powerpoint/2010/main" val="1657111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188640"/>
            <a:ext cx="7200800" cy="1070992"/>
          </a:xfrm>
        </p:spPr>
        <p:txBody>
          <a:bodyPr>
            <a:normAutofit/>
          </a:bodyPr>
          <a:lstStyle/>
          <a:p>
            <a:r>
              <a:rPr lang="pl-PL" sz="2400" b="1" dirty="0" smtClean="0">
                <a:solidFill>
                  <a:schemeClr val="tx2">
                    <a:lumMod val="75000"/>
                  </a:schemeClr>
                </a:solidFill>
              </a:rPr>
              <a:t>O badaniu</a:t>
            </a:r>
            <a:endParaRPr lang="pl-PL" sz="2400" b="1" dirty="0">
              <a:solidFill>
                <a:schemeClr val="tx2">
                  <a:lumMod val="75000"/>
                </a:schemeClr>
              </a:solidFill>
            </a:endParaRPr>
          </a:p>
        </p:txBody>
      </p:sp>
      <p:sp>
        <p:nvSpPr>
          <p:cNvPr id="5" name="pole tekstowe 4"/>
          <p:cNvSpPr txBox="1"/>
          <p:nvPr/>
        </p:nvSpPr>
        <p:spPr>
          <a:xfrm>
            <a:off x="611560" y="1484784"/>
            <a:ext cx="7992888" cy="4031873"/>
          </a:xfrm>
          <a:prstGeom prst="rect">
            <a:avLst/>
          </a:prstGeom>
          <a:noFill/>
        </p:spPr>
        <p:txBody>
          <a:bodyPr wrap="square" rtlCol="0">
            <a:spAutoFit/>
          </a:bodyPr>
          <a:lstStyle/>
          <a:p>
            <a:pPr marL="266700" indent="-266700">
              <a:spcAft>
                <a:spcPts val="600"/>
              </a:spcAft>
              <a:buFontTx/>
              <a:buChar char="•"/>
            </a:pPr>
            <a:r>
              <a:rPr lang="pl-PL" altLang="pl-PL" dirty="0" smtClean="0"/>
              <a:t>ROPS w Krakowie, w ramach projektu „Małopolskie Obserwatorium Polityki Społecznej”</a:t>
            </a:r>
          </a:p>
          <a:p>
            <a:pPr marL="266700" indent="-266700">
              <a:spcAft>
                <a:spcPts val="600"/>
              </a:spcAft>
              <a:buFontTx/>
              <a:buChar char="•"/>
            </a:pPr>
            <a:r>
              <a:rPr lang="pl-PL" altLang="pl-PL" dirty="0" smtClean="0"/>
              <a:t>wsparcie informacyjne realizacji RPO 2014-2020</a:t>
            </a:r>
          </a:p>
          <a:p>
            <a:pPr marL="266700" indent="-266700">
              <a:spcAft>
                <a:spcPts val="600"/>
              </a:spcAft>
              <a:buFontTx/>
              <a:buChar char="•"/>
            </a:pPr>
            <a:r>
              <a:rPr lang="pl-PL" altLang="pl-PL" dirty="0" smtClean="0"/>
              <a:t>wg koncepcji i metodologii dr Jolanty Perek - Białas</a:t>
            </a:r>
          </a:p>
          <a:p>
            <a:pPr marL="266700" indent="-266700">
              <a:spcAft>
                <a:spcPts val="600"/>
              </a:spcAft>
              <a:buFontTx/>
              <a:buChar char="•"/>
            </a:pPr>
            <a:r>
              <a:rPr lang="pl-PL" altLang="pl-PL" dirty="0" smtClean="0"/>
              <a:t>badanie </a:t>
            </a:r>
            <a:r>
              <a:rPr lang="pl-PL" altLang="pl-PL" dirty="0"/>
              <a:t>jakościowe</a:t>
            </a:r>
          </a:p>
          <a:p>
            <a:pPr marL="266700" indent="-266700">
              <a:spcAft>
                <a:spcPts val="600"/>
              </a:spcAft>
              <a:buFontTx/>
              <a:buChar char="•"/>
            </a:pPr>
            <a:r>
              <a:rPr lang="pl-PL" altLang="pl-PL" dirty="0"/>
              <a:t>41 indywidualnych wywiadów pogłębionych </a:t>
            </a:r>
            <a:r>
              <a:rPr lang="pl-PL" altLang="pl-PL" dirty="0" smtClean="0"/>
              <a:t>z </a:t>
            </a:r>
            <a:r>
              <a:rPr lang="pl-PL" altLang="pl-PL" dirty="0"/>
              <a:t>rodzinnymi opiekunami osób </a:t>
            </a:r>
            <a:r>
              <a:rPr lang="pl-PL" altLang="pl-PL" dirty="0" smtClean="0"/>
              <a:t>starszych zróżnicowanymi ze względu na płeć, wiek, miejsce zamieszkania, sytuacje zawodową, wspólne zamieszkiwanie oraz sprawność seniora</a:t>
            </a:r>
            <a:endParaRPr lang="pl-PL" altLang="pl-PL" dirty="0"/>
          </a:p>
          <a:p>
            <a:pPr marL="266700" indent="-266700">
              <a:spcAft>
                <a:spcPts val="600"/>
              </a:spcAft>
              <a:buFontTx/>
              <a:buChar char="•"/>
            </a:pPr>
            <a:r>
              <a:rPr lang="pl-PL" altLang="pl-PL" dirty="0"/>
              <a:t>3</a:t>
            </a:r>
            <a:r>
              <a:rPr lang="pl-PL" altLang="pl-PL" b="1" dirty="0"/>
              <a:t> </a:t>
            </a:r>
            <a:r>
              <a:rPr lang="pl-PL" altLang="pl-PL" dirty="0"/>
              <a:t>panele</a:t>
            </a:r>
            <a:r>
              <a:rPr lang="pl-PL" altLang="pl-PL" b="1" dirty="0"/>
              <a:t> </a:t>
            </a:r>
            <a:r>
              <a:rPr lang="pl-PL" altLang="pl-PL" dirty="0"/>
              <a:t>eksperckie z 38 przedstawicielami rożnych </a:t>
            </a:r>
            <a:r>
              <a:rPr lang="pl-PL" altLang="pl-PL" dirty="0" smtClean="0"/>
              <a:t>sektorów</a:t>
            </a:r>
            <a:endParaRPr lang="pl-PL" altLang="pl-PL" dirty="0"/>
          </a:p>
          <a:p>
            <a:pPr marL="266700" indent="-266700">
              <a:spcAft>
                <a:spcPts val="600"/>
              </a:spcAft>
              <a:buFontTx/>
              <a:buChar char="•"/>
            </a:pPr>
            <a:r>
              <a:rPr lang="pl-PL" altLang="pl-PL" dirty="0"/>
              <a:t>l</a:t>
            </a:r>
            <a:r>
              <a:rPr lang="pl-PL" altLang="pl-PL" dirty="0" smtClean="0"/>
              <a:t>okalizacja</a:t>
            </a:r>
            <a:r>
              <a:rPr lang="pl-PL" altLang="pl-PL" dirty="0"/>
              <a:t>: 5</a:t>
            </a:r>
            <a:r>
              <a:rPr lang="pl-PL" altLang="pl-PL" b="1" dirty="0"/>
              <a:t> </a:t>
            </a:r>
            <a:r>
              <a:rPr lang="pl-PL" altLang="pl-PL" dirty="0"/>
              <a:t>subregionów </a:t>
            </a:r>
            <a:r>
              <a:rPr lang="pl-PL" altLang="pl-PL" dirty="0" smtClean="0"/>
              <a:t>Małopolski</a:t>
            </a:r>
          </a:p>
          <a:p>
            <a:pPr marL="266700" indent="-266700">
              <a:spcAft>
                <a:spcPts val="600"/>
              </a:spcAft>
              <a:buFontTx/>
              <a:buChar char="•"/>
            </a:pPr>
            <a:r>
              <a:rPr lang="pl-PL" altLang="pl-PL" dirty="0" smtClean="0"/>
              <a:t>realizacja wywiadów – Centrum Doradztwa Strategicznego</a:t>
            </a:r>
            <a:endParaRPr lang="pl-PL" altLang="pl-PL" dirty="0"/>
          </a:p>
          <a:p>
            <a:pPr marL="285750" indent="-285750">
              <a:buFont typeface="Arial" panose="020B0604020202020204" pitchFamily="34" charset="0"/>
              <a:buChar char="•"/>
            </a:pPr>
            <a:endParaRPr lang="pl-PL" dirty="0"/>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 xmlns:p14="http://schemas.microsoft.com/office/powerpoint/2010/main" val="89227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lum/>
          </a:blip>
          <a:srcRect/>
          <a:stretch>
            <a:fillRect/>
          </a:stretch>
        </p:blipFill>
        <p:spPr bwMode="auto">
          <a:xfrm>
            <a:off x="-1" y="3486302"/>
            <a:ext cx="4458973" cy="2952328"/>
          </a:xfrm>
          <a:prstGeom prst="rect">
            <a:avLst/>
          </a:prstGeom>
          <a:ln>
            <a:noFill/>
          </a:ln>
          <a:effectLst>
            <a:softEdge rad="112500"/>
          </a:effectLst>
        </p:spPr>
      </p:pic>
      <p:sp>
        <p:nvSpPr>
          <p:cNvPr id="2" name="Tytuł 1"/>
          <p:cNvSpPr>
            <a:spLocks noGrp="1"/>
          </p:cNvSpPr>
          <p:nvPr>
            <p:ph type="title"/>
          </p:nvPr>
        </p:nvSpPr>
        <p:spPr>
          <a:xfrm>
            <a:off x="1691680" y="12170"/>
            <a:ext cx="7200800" cy="824542"/>
          </a:xfrm>
        </p:spPr>
        <p:txBody>
          <a:bodyPr>
            <a:normAutofit/>
          </a:bodyPr>
          <a:lstStyle/>
          <a:p>
            <a:r>
              <a:rPr lang="pl-PL" sz="2400" b="1" dirty="0" smtClean="0">
                <a:solidFill>
                  <a:srgbClr val="002060"/>
                </a:solidFill>
              </a:rPr>
              <a:t>Kursy i szkolenia</a:t>
            </a:r>
            <a:endParaRPr lang="pl-PL" sz="2400" b="1" dirty="0">
              <a:solidFill>
                <a:srgbClr val="002060"/>
              </a:solidFill>
            </a:endParaRPr>
          </a:p>
        </p:txBody>
      </p:sp>
      <p:sp>
        <p:nvSpPr>
          <p:cNvPr id="3" name="Symbol zastępczy zawartości 2"/>
          <p:cNvSpPr>
            <a:spLocks noGrp="1"/>
          </p:cNvSpPr>
          <p:nvPr>
            <p:ph idx="1"/>
          </p:nvPr>
        </p:nvSpPr>
        <p:spPr>
          <a:xfrm>
            <a:off x="251520" y="1122365"/>
            <a:ext cx="8640960" cy="1869977"/>
          </a:xfrm>
        </p:spPr>
        <p:txBody>
          <a:bodyPr>
            <a:noAutofit/>
          </a:bodyPr>
          <a:lstStyle/>
          <a:p>
            <a:pPr algn="just"/>
            <a:r>
              <a:rPr lang="pl-PL" sz="1800" dirty="0" smtClean="0"/>
              <a:t>Szkolenia, zdaniem badanych opiekunów, </a:t>
            </a:r>
            <a:r>
              <a:rPr lang="pl-PL" sz="1800" dirty="0"/>
              <a:t>powinny obejmować różnorodną tematykę - od podstawowej opieki nad osobą starszą, po szczegółowe zagadnienia z dziedziny konkretnych chorób, dotykających najczęściej osoby </a:t>
            </a:r>
            <a:r>
              <a:rPr lang="pl-PL" sz="1800" dirty="0" smtClean="0"/>
              <a:t>starsze. Istotnym tematem </a:t>
            </a:r>
            <a:br>
              <a:rPr lang="pl-PL" sz="1800" dirty="0" smtClean="0"/>
            </a:br>
            <a:r>
              <a:rPr lang="pl-PL" sz="1800" dirty="0" smtClean="0"/>
              <a:t>dla respondentów było udzielanie pierwszej pomocy seniorowi.</a:t>
            </a:r>
          </a:p>
          <a:p>
            <a:pPr algn="just"/>
            <a:r>
              <a:rPr lang="pl-PL" sz="1800" dirty="0" smtClean="0"/>
              <a:t>Większość badanych opiekunów przychylnie odnosiła się do kursów i szkoleń związanych z opieką, szczególnie w początkowym etapie opieki. Ci, którzy nie chcieli korzystać z takiej formy wsparcia podkreślali, że najważniejszym źródłem wiedzy jest doświadczenie, które już mają.</a:t>
            </a:r>
            <a:endParaRPr lang="pl-PL" sz="1800" dirty="0"/>
          </a:p>
        </p:txBody>
      </p:sp>
      <p:sp>
        <p:nvSpPr>
          <p:cNvPr id="4" name="Objaśnienie prostokątne zaokrąglone 3"/>
          <p:cNvSpPr/>
          <p:nvPr/>
        </p:nvSpPr>
        <p:spPr>
          <a:xfrm>
            <a:off x="2339753" y="4581128"/>
            <a:ext cx="3672408" cy="20904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Na pewno pierwsze jest </a:t>
            </a:r>
            <a:r>
              <a:rPr lang="pl-PL" sz="1600" b="1" i="1" dirty="0"/>
              <a:t>udzielenie</a:t>
            </a:r>
            <a:r>
              <a:rPr lang="pl-PL" sz="1600" i="1" dirty="0"/>
              <a:t> jakiejś </a:t>
            </a:r>
            <a:r>
              <a:rPr lang="pl-PL" sz="1600" b="1" i="1" dirty="0"/>
              <a:t>pierwszej pomocy </a:t>
            </a:r>
            <a:r>
              <a:rPr lang="pl-PL" sz="1600" i="1" dirty="0"/>
              <a:t>takiej osobie </a:t>
            </a:r>
            <a:r>
              <a:rPr lang="pl-PL" sz="1600" i="1" dirty="0" smtClean="0"/>
              <a:t>starszej (…). Więc </a:t>
            </a:r>
            <a:r>
              <a:rPr lang="pl-PL" sz="1600" i="1" dirty="0"/>
              <a:t>wydaje mi się, że od samego początku, jak taka osoba jest w </a:t>
            </a:r>
            <a:r>
              <a:rPr lang="pl-PL" sz="1600" i="1" dirty="0" smtClean="0"/>
              <a:t>domu </a:t>
            </a:r>
            <a:r>
              <a:rPr lang="pl-PL" sz="1600" i="1" dirty="0" smtClean="0">
                <a:solidFill>
                  <a:schemeClr val="bg1"/>
                </a:solidFill>
              </a:rPr>
              <a:t>i</a:t>
            </a:r>
            <a:r>
              <a:rPr lang="pl-PL" sz="1600" i="1" dirty="0" smtClean="0">
                <a:solidFill>
                  <a:srgbClr val="FF0000"/>
                </a:solidFill>
              </a:rPr>
              <a:t> </a:t>
            </a:r>
            <a:r>
              <a:rPr lang="pl-PL" sz="1600" i="1" dirty="0"/>
              <a:t>jest ktoś kto może się nią zająć, i ją zainteresować, żeby wiedział co, i jak robić, nawet przy udzielaniu tej pierwszej pomocy. </a:t>
            </a:r>
            <a:endParaRPr lang="pl-PL" sz="1600" dirty="0"/>
          </a:p>
        </p:txBody>
      </p:sp>
      <p:sp>
        <p:nvSpPr>
          <p:cNvPr id="5" name="Objaśnienie prostokątne zaokrąglone 4"/>
          <p:cNvSpPr/>
          <p:nvPr/>
        </p:nvSpPr>
        <p:spPr>
          <a:xfrm>
            <a:off x="6444208" y="4797152"/>
            <a:ext cx="2520280" cy="145780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i="1" dirty="0"/>
              <a:t>D</a:t>
            </a:r>
            <a:r>
              <a:rPr lang="pl-PL" sz="1600" i="1" dirty="0" smtClean="0"/>
              <a:t>oszkalanie </a:t>
            </a:r>
            <a:r>
              <a:rPr lang="pl-PL" sz="1600" i="1" dirty="0"/>
              <a:t>tego typu </a:t>
            </a:r>
            <a:r>
              <a:rPr lang="pl-PL" sz="1600" b="1" i="1" dirty="0"/>
              <a:t>co mnie czeka</a:t>
            </a:r>
            <a:r>
              <a:rPr lang="pl-PL" sz="1600" i="1" dirty="0"/>
              <a:t>, </a:t>
            </a:r>
            <a:r>
              <a:rPr lang="pl-PL" sz="1600" b="1" i="1" dirty="0"/>
              <a:t>jak wygląda ta choroba</a:t>
            </a:r>
            <a:r>
              <a:rPr lang="pl-PL" sz="1600" i="1" dirty="0"/>
              <a:t>, </a:t>
            </a:r>
            <a:r>
              <a:rPr lang="pl-PL" sz="1600" b="1" i="1" dirty="0" smtClean="0"/>
              <a:t>jak </a:t>
            </a:r>
            <a:r>
              <a:rPr lang="pl-PL" sz="1600" b="1" i="1" dirty="0"/>
              <a:t>mama będzie funkcjonować </a:t>
            </a:r>
            <a:r>
              <a:rPr lang="pl-PL" sz="1600" b="1" i="1" dirty="0" smtClean="0"/>
              <a:t/>
            </a:r>
            <a:br>
              <a:rPr lang="pl-PL" sz="1600" b="1" i="1" dirty="0" smtClean="0"/>
            </a:br>
            <a:r>
              <a:rPr lang="pl-PL" sz="1600" b="1" i="1" dirty="0" smtClean="0"/>
              <a:t>w </a:t>
            </a:r>
            <a:r>
              <a:rPr lang="pl-PL" sz="1600" b="1" i="1" dirty="0"/>
              <a:t>przyszłości</a:t>
            </a:r>
            <a:r>
              <a:rPr lang="pl-PL" sz="1600" i="1" dirty="0"/>
              <a:t>. </a:t>
            </a:r>
          </a:p>
        </p:txBody>
      </p:sp>
      <p:sp>
        <p:nvSpPr>
          <p:cNvPr id="6" name="Objaśnienie prostokątne zaokrąglone 5"/>
          <p:cNvSpPr/>
          <p:nvPr/>
        </p:nvSpPr>
        <p:spPr>
          <a:xfrm>
            <a:off x="5580112" y="3140968"/>
            <a:ext cx="3096344" cy="142545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i="1" dirty="0"/>
              <a:t>No wszystko o tych ranach, </a:t>
            </a:r>
            <a:r>
              <a:rPr lang="pl-PL" sz="1600" i="1" dirty="0" smtClean="0"/>
              <a:t/>
            </a:r>
            <a:br>
              <a:rPr lang="pl-PL" sz="1600" i="1" dirty="0" smtClean="0"/>
            </a:br>
            <a:r>
              <a:rPr lang="pl-PL" sz="1600" i="1" dirty="0" smtClean="0"/>
              <a:t>o </a:t>
            </a:r>
            <a:r>
              <a:rPr lang="pl-PL" sz="1600" i="1" dirty="0"/>
              <a:t>tych opiekach, jak co </a:t>
            </a:r>
            <a:r>
              <a:rPr lang="pl-PL" sz="1600" i="1" dirty="0" smtClean="0"/>
              <a:t>robić. </a:t>
            </a:r>
            <a:r>
              <a:rPr lang="pl-PL" sz="1600" b="1" i="1" dirty="0"/>
              <a:t>Odleżyny mnie teraz interesują</a:t>
            </a:r>
            <a:r>
              <a:rPr lang="pl-PL" sz="1600" i="1" dirty="0"/>
              <a:t>, bo teściowa ma. Tak </a:t>
            </a:r>
            <a:r>
              <a:rPr lang="pl-PL" sz="1600" i="1" dirty="0" smtClean="0"/>
              <a:t>, to </a:t>
            </a:r>
            <a:r>
              <a:rPr lang="pl-PL" sz="1600" i="1" dirty="0"/>
              <a:t>ja się nigdy z odleżyną nie </a:t>
            </a:r>
            <a:r>
              <a:rPr lang="pl-PL" sz="1600" i="1" dirty="0" smtClean="0"/>
              <a:t>spotkała!</a:t>
            </a:r>
            <a:endParaRPr lang="pl-PL" sz="1600" i="1" dirty="0"/>
          </a:p>
        </p:txBody>
      </p:sp>
      <p:pic>
        <p:nvPicPr>
          <p:cNvPr id="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7" name="Symbol zastępczy numeru slajdu 6"/>
          <p:cNvSpPr>
            <a:spLocks noGrp="1"/>
          </p:cNvSpPr>
          <p:nvPr>
            <p:ph type="sldNum" sz="quarter" idx="12"/>
          </p:nvPr>
        </p:nvSpPr>
        <p:spPr/>
        <p:txBody>
          <a:bodyPr/>
          <a:lstStyle/>
          <a:p>
            <a:fld id="{3394E9E9-C20D-433F-BE9F-E3A27603493D}" type="slidenum">
              <a:rPr lang="pl-PL" smtClean="0"/>
              <a:pPr/>
              <a:t>20</a:t>
            </a:fld>
            <a:endParaRPr lang="pl-PL"/>
          </a:p>
        </p:txBody>
      </p:sp>
    </p:spTree>
    <p:extLst>
      <p:ext uri="{BB962C8B-B14F-4D97-AF65-F5344CB8AC3E}">
        <p14:creationId xmlns="" xmlns:p14="http://schemas.microsoft.com/office/powerpoint/2010/main" val="1813895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lum bright="20000"/>
          </a:blip>
          <a:srcRect/>
          <a:stretch>
            <a:fillRect/>
          </a:stretch>
        </p:blipFill>
        <p:spPr bwMode="auto">
          <a:xfrm>
            <a:off x="3203848" y="4104903"/>
            <a:ext cx="3581845" cy="2753097"/>
          </a:xfrm>
          <a:prstGeom prst="rect">
            <a:avLst/>
          </a:prstGeom>
          <a:ln>
            <a:noFill/>
          </a:ln>
          <a:effectLst>
            <a:softEdge rad="127000"/>
          </a:effectLst>
        </p:spPr>
      </p:pic>
      <p:sp>
        <p:nvSpPr>
          <p:cNvPr id="2" name="Tytuł 1"/>
          <p:cNvSpPr>
            <a:spLocks noGrp="1"/>
          </p:cNvSpPr>
          <p:nvPr>
            <p:ph type="title"/>
          </p:nvPr>
        </p:nvSpPr>
        <p:spPr>
          <a:xfrm>
            <a:off x="1691680" y="-12613"/>
            <a:ext cx="7164796" cy="921333"/>
          </a:xfrm>
        </p:spPr>
        <p:txBody>
          <a:bodyPr>
            <a:normAutofit/>
          </a:bodyPr>
          <a:lstStyle/>
          <a:p>
            <a:r>
              <a:rPr lang="pl-PL" sz="2400" b="1" dirty="0" smtClean="0">
                <a:solidFill>
                  <a:srgbClr val="002060"/>
                </a:solidFill>
              </a:rPr>
              <a:t>Grupy wsparcia</a:t>
            </a:r>
            <a:endParaRPr lang="pl-PL" sz="2400" b="1" dirty="0">
              <a:solidFill>
                <a:srgbClr val="002060"/>
              </a:solidFill>
            </a:endParaRPr>
          </a:p>
        </p:txBody>
      </p:sp>
      <p:sp>
        <p:nvSpPr>
          <p:cNvPr id="3" name="Symbol zastępczy zawartości 2"/>
          <p:cNvSpPr>
            <a:spLocks noGrp="1"/>
          </p:cNvSpPr>
          <p:nvPr>
            <p:ph idx="1"/>
          </p:nvPr>
        </p:nvSpPr>
        <p:spPr>
          <a:xfrm>
            <a:off x="251520" y="1117774"/>
            <a:ext cx="8640960" cy="2642176"/>
          </a:xfrm>
        </p:spPr>
        <p:txBody>
          <a:bodyPr>
            <a:normAutofit/>
          </a:bodyPr>
          <a:lstStyle/>
          <a:p>
            <a:pPr algn="just"/>
            <a:r>
              <a:rPr lang="pl-PL" sz="1800" dirty="0"/>
              <a:t>Grupy zrzeszające samych opiekunów (z ewentualnym udziałem moderatora). Miałyby służyć przede wszystkim wzajemnej pomocy, wymianie doświadczeń, udzielaniu rad, </a:t>
            </a:r>
            <a:r>
              <a:rPr lang="pl-PL" sz="1800" dirty="0" smtClean="0"/>
              <a:t>pożyczaniu/wymianie </a:t>
            </a:r>
            <a:r>
              <a:rPr lang="pl-PL" sz="1800" dirty="0"/>
              <a:t>sprzętu. Badani pozytywnie reagowali na możliwość utworzenia tego typu grup w pobliżu ich miejsca zamieszkania.</a:t>
            </a:r>
          </a:p>
          <a:p>
            <a:pPr algn="just"/>
            <a:r>
              <a:rPr lang="pl-PL" sz="1800" dirty="0"/>
              <a:t>O zapotrzebowaniu opiekunów na ten rodzaj wsparcia mówili również eksperci podkreślając rolę wymiany doświadczeń. </a:t>
            </a:r>
          </a:p>
          <a:p>
            <a:pPr marL="0" indent="0" algn="just">
              <a:buNone/>
            </a:pPr>
            <a:endParaRPr lang="pl-PL" sz="1800" dirty="0"/>
          </a:p>
        </p:txBody>
      </p:sp>
      <p:sp>
        <p:nvSpPr>
          <p:cNvPr id="6" name="Objaśnienie prostokątne zaokrąglone 5"/>
          <p:cNvSpPr/>
          <p:nvPr/>
        </p:nvSpPr>
        <p:spPr>
          <a:xfrm>
            <a:off x="6228184" y="2708920"/>
            <a:ext cx="2700808" cy="14401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smtClean="0"/>
              <a:t>Bo </a:t>
            </a:r>
            <a:r>
              <a:rPr lang="pl-PL" sz="1600" i="1" dirty="0"/>
              <a:t>nieraz niektórych rzeczy człowiek nie wie, znaczy </a:t>
            </a:r>
            <a:r>
              <a:rPr lang="pl-PL" sz="1600" i="1" dirty="0" smtClean="0"/>
              <a:t>domyśla się</a:t>
            </a:r>
            <a:r>
              <a:rPr lang="pl-PL" sz="1600" i="1" dirty="0"/>
              <a:t>, a tutaj się może dowiedzieć, nie? Bo ktoś inaczej postępuje. </a:t>
            </a:r>
            <a:r>
              <a:rPr lang="pl-PL" sz="1600" b="1" i="1" dirty="0"/>
              <a:t>To by było dobre.</a:t>
            </a:r>
            <a:endParaRPr lang="pl-PL" sz="1600" b="1" dirty="0"/>
          </a:p>
        </p:txBody>
      </p:sp>
      <p:pic>
        <p:nvPicPr>
          <p:cNvPr id="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4" name="Symbol zastępczy numeru slajdu 3"/>
          <p:cNvSpPr>
            <a:spLocks noGrp="1"/>
          </p:cNvSpPr>
          <p:nvPr>
            <p:ph type="sldNum" sz="quarter" idx="12"/>
          </p:nvPr>
        </p:nvSpPr>
        <p:spPr/>
        <p:txBody>
          <a:bodyPr/>
          <a:lstStyle/>
          <a:p>
            <a:fld id="{3394E9E9-C20D-433F-BE9F-E3A27603493D}" type="slidenum">
              <a:rPr lang="pl-PL" smtClean="0"/>
              <a:pPr/>
              <a:t>21</a:t>
            </a:fld>
            <a:endParaRPr lang="pl-PL"/>
          </a:p>
        </p:txBody>
      </p:sp>
      <p:sp>
        <p:nvSpPr>
          <p:cNvPr id="10" name="Objaśnienie prostokątne zaokrąglone 9"/>
          <p:cNvSpPr/>
          <p:nvPr/>
        </p:nvSpPr>
        <p:spPr>
          <a:xfrm>
            <a:off x="179512" y="2996952"/>
            <a:ext cx="3744416" cy="2160240"/>
          </a:xfrm>
          <a:prstGeom prst="wedgeRoundRectCallou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smtClean="0"/>
              <a:t>Grupy wsparcia chyba strasznie są potrzebne. Prowadzimy, my </a:t>
            </a:r>
            <a:r>
              <a:rPr lang="pl-PL" sz="1600" b="1" i="1" dirty="0" smtClean="0"/>
              <a:t>mamy taki sklep medyczny</a:t>
            </a:r>
            <a:r>
              <a:rPr lang="pl-PL" sz="1600" i="1" dirty="0" smtClean="0"/>
              <a:t>, w  którym, taki dla wsparcia działań fundacji</a:t>
            </a:r>
            <a:r>
              <a:rPr lang="pl-PL" sz="1600" b="1" i="1" dirty="0" smtClean="0"/>
              <a:t>, i nieraz by trzeba było zamknąć sklep, żeby słuchać, </a:t>
            </a:r>
            <a:r>
              <a:rPr lang="pl-PL" sz="1600" b="1" i="1" dirty="0" err="1" smtClean="0"/>
              <a:t>słuchać</a:t>
            </a:r>
            <a:r>
              <a:rPr lang="pl-PL" sz="1600" b="1" i="1" dirty="0" smtClean="0"/>
              <a:t> </a:t>
            </a:r>
            <a:r>
              <a:rPr lang="pl-PL" sz="1600" i="1" dirty="0" smtClean="0"/>
              <a:t>i słuchać po prostu jak rodzina nie może słuchać, i myślimy żeby taką grupę wsparcia założyć.</a:t>
            </a:r>
            <a:endParaRPr lang="pl-PL" sz="1600" i="1" dirty="0"/>
          </a:p>
        </p:txBody>
      </p:sp>
      <p:sp>
        <p:nvSpPr>
          <p:cNvPr id="11" name="Objaśnienie prostokątne zaokrąglone 10"/>
          <p:cNvSpPr/>
          <p:nvPr/>
        </p:nvSpPr>
        <p:spPr>
          <a:xfrm>
            <a:off x="6155160" y="4509120"/>
            <a:ext cx="2737320"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i="1" dirty="0" smtClean="0"/>
              <a:t>Bo najlepszy psycholog on słucha, </a:t>
            </a:r>
            <a:r>
              <a:rPr lang="pl-PL" sz="1600" b="1" i="1" dirty="0" err="1" smtClean="0"/>
              <a:t>słucha</a:t>
            </a:r>
            <a:r>
              <a:rPr lang="pl-PL" sz="1600" b="1" i="1" dirty="0" smtClean="0"/>
              <a:t>, </a:t>
            </a:r>
            <a:r>
              <a:rPr lang="pl-PL" sz="1600" b="1" i="1" dirty="0" err="1" smtClean="0"/>
              <a:t>słucha</a:t>
            </a:r>
            <a:r>
              <a:rPr lang="pl-PL" sz="1600" b="1" i="1" dirty="0" smtClean="0"/>
              <a:t>, ale czasem człowiek coś usłyszy lepszego od takiej osoby, która miała doświadczenia</a:t>
            </a:r>
          </a:p>
        </p:txBody>
      </p:sp>
    </p:spTree>
    <p:extLst>
      <p:ext uri="{BB962C8B-B14F-4D97-AF65-F5344CB8AC3E}">
        <p14:creationId xmlns="" xmlns:p14="http://schemas.microsoft.com/office/powerpoint/2010/main" val="104500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77746" y="2060848"/>
            <a:ext cx="2166254" cy="3257525"/>
          </a:xfrm>
          <a:prstGeom prst="rect">
            <a:avLst/>
          </a:prstGeom>
        </p:spPr>
      </p:pic>
      <p:sp>
        <p:nvSpPr>
          <p:cNvPr id="2" name="Tytuł 1"/>
          <p:cNvSpPr>
            <a:spLocks noGrp="1"/>
          </p:cNvSpPr>
          <p:nvPr>
            <p:ph type="title"/>
          </p:nvPr>
        </p:nvSpPr>
        <p:spPr>
          <a:xfrm>
            <a:off x="1727684" y="-22516"/>
            <a:ext cx="7128284" cy="1291276"/>
          </a:xfrm>
        </p:spPr>
        <p:txBody>
          <a:bodyPr>
            <a:normAutofit/>
          </a:bodyPr>
          <a:lstStyle/>
          <a:p>
            <a:r>
              <a:rPr lang="pl-PL" sz="2400" b="1" dirty="0" smtClean="0">
                <a:solidFill>
                  <a:schemeClr val="tx2">
                    <a:lumMod val="75000"/>
                  </a:schemeClr>
                </a:solidFill>
              </a:rPr>
              <a:t>Rady opiekunów – dla innych opiekunów, dla osób </a:t>
            </a:r>
            <a:br>
              <a:rPr lang="pl-PL" sz="2400" b="1" dirty="0" smtClean="0">
                <a:solidFill>
                  <a:schemeClr val="tx2">
                    <a:lumMod val="75000"/>
                  </a:schemeClr>
                </a:solidFill>
              </a:rPr>
            </a:br>
            <a:r>
              <a:rPr lang="pl-PL" sz="2400" b="1" dirty="0" smtClean="0">
                <a:solidFill>
                  <a:schemeClr val="tx2">
                    <a:lumMod val="75000"/>
                  </a:schemeClr>
                </a:solidFill>
              </a:rPr>
              <a:t>od których zależy wsparcie w danej miejscowości</a:t>
            </a:r>
            <a:endParaRPr lang="pl-PL" sz="2400" b="1" dirty="0">
              <a:solidFill>
                <a:schemeClr val="tx2">
                  <a:lumMod val="75000"/>
                </a:schemeClr>
              </a:solidFill>
            </a:endParaRPr>
          </a:p>
        </p:txBody>
      </p:sp>
      <p:sp>
        <p:nvSpPr>
          <p:cNvPr id="4" name="Objaśnienie prostokątne zaokrąglone 3"/>
          <p:cNvSpPr/>
          <p:nvPr/>
        </p:nvSpPr>
        <p:spPr>
          <a:xfrm>
            <a:off x="971600" y="1268760"/>
            <a:ext cx="3024336"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i="1" dirty="0"/>
              <a:t>Znaczy mi się wydaje, że też powinna być większa taka</a:t>
            </a:r>
            <a:r>
              <a:rPr lang="pl-PL" sz="1400" b="1" i="1" dirty="0"/>
              <a:t>, większe zainteresowanie</a:t>
            </a:r>
            <a:r>
              <a:rPr lang="pl-PL" sz="1400" i="1" dirty="0"/>
              <a:t> ze strony pielęgniarek środowiskowych, które chodzą też po domach i widzą, nie</a:t>
            </a:r>
            <a:r>
              <a:rPr lang="pl-PL" sz="1400" i="1" dirty="0" smtClean="0"/>
              <a:t>?</a:t>
            </a:r>
            <a:br>
              <a:rPr lang="pl-PL" sz="1400" i="1" dirty="0" smtClean="0"/>
            </a:br>
            <a:r>
              <a:rPr lang="pl-PL" sz="1400" i="1" dirty="0" smtClean="0">
                <a:solidFill>
                  <a:schemeClr val="bg1"/>
                </a:solidFill>
              </a:rPr>
              <a:t>A</a:t>
            </a:r>
            <a:r>
              <a:rPr lang="pl-PL" sz="1400" i="1" dirty="0" smtClean="0">
                <a:solidFill>
                  <a:srgbClr val="FF0000"/>
                </a:solidFill>
              </a:rPr>
              <a:t> </a:t>
            </a:r>
            <a:r>
              <a:rPr lang="pl-PL" sz="1400" i="1" dirty="0"/>
              <a:t>nawet czy nawet czy nawet Kościół</a:t>
            </a:r>
            <a:r>
              <a:rPr lang="pl-PL" sz="1400" i="1" dirty="0" smtClean="0"/>
              <a:t>.</a:t>
            </a:r>
            <a:endParaRPr lang="pl-PL" sz="1400" dirty="0"/>
          </a:p>
        </p:txBody>
      </p:sp>
      <p:sp>
        <p:nvSpPr>
          <p:cNvPr id="5" name="Objaśnienie prostokątne zaokrąglone 4"/>
          <p:cNvSpPr/>
          <p:nvPr/>
        </p:nvSpPr>
        <p:spPr>
          <a:xfrm>
            <a:off x="3995936" y="1988840"/>
            <a:ext cx="2829644"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i="1" dirty="0"/>
              <a:t>Żeby przyszła tu kiedyś bez zaproszenia, a tak to się </a:t>
            </a:r>
            <a:r>
              <a:rPr lang="pl-PL" sz="1400" b="1" i="1" dirty="0"/>
              <a:t>nigdy nikt nie interesuje </a:t>
            </a:r>
            <a:r>
              <a:rPr lang="pl-PL" sz="1400" i="1" dirty="0"/>
              <a:t>w (Nazwa miejscowości), przecież jest kilka tych pań, które po prostu są w tej opiece społecznej, ale żadna nie przyszła, żadna tu nie była.</a:t>
            </a:r>
            <a:endParaRPr lang="pl-PL" sz="1400" dirty="0"/>
          </a:p>
        </p:txBody>
      </p:sp>
      <p:sp>
        <p:nvSpPr>
          <p:cNvPr id="6" name="Objaśnienie prostokątne zaokrąglone 5"/>
          <p:cNvSpPr/>
          <p:nvPr/>
        </p:nvSpPr>
        <p:spPr>
          <a:xfrm>
            <a:off x="251520" y="3284984"/>
            <a:ext cx="2664296" cy="13215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i="1" dirty="0"/>
              <a:t>To musi szersza informacja do ludzi iść.(...) </a:t>
            </a:r>
            <a:r>
              <a:rPr lang="pl-PL" sz="1400" b="1" i="1" dirty="0"/>
              <a:t>Głównie informacja</a:t>
            </a:r>
            <a:r>
              <a:rPr lang="pl-PL" sz="1400" i="1" dirty="0"/>
              <a:t>. Będzie informacja, to potem się ktoś zainteresuje i z czegoś skorzysta, prawda?</a:t>
            </a:r>
            <a:endParaRPr lang="pl-PL" sz="1400" dirty="0"/>
          </a:p>
        </p:txBody>
      </p:sp>
      <p:sp>
        <p:nvSpPr>
          <p:cNvPr id="7" name="Objaśnienie prostokątne zaokrąglone 6"/>
          <p:cNvSpPr/>
          <p:nvPr/>
        </p:nvSpPr>
        <p:spPr>
          <a:xfrm>
            <a:off x="3502462" y="5661248"/>
            <a:ext cx="2304256" cy="93610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i="1" dirty="0"/>
              <a:t>No żeby co? Przede wszystkim co, </a:t>
            </a:r>
            <a:r>
              <a:rPr lang="pl-PL" sz="1400" b="1" i="1" dirty="0"/>
              <a:t>podzielił obowiązki</a:t>
            </a:r>
            <a:r>
              <a:rPr lang="pl-PL" sz="1400" i="1" dirty="0"/>
              <a:t> na pewno nad tą opieką nad mamą.</a:t>
            </a:r>
            <a:endParaRPr lang="pl-PL" sz="1400" dirty="0"/>
          </a:p>
        </p:txBody>
      </p:sp>
      <p:sp>
        <p:nvSpPr>
          <p:cNvPr id="8" name="Objaśnienie prostokątne zaokrąglone 7"/>
          <p:cNvSpPr/>
          <p:nvPr/>
        </p:nvSpPr>
        <p:spPr>
          <a:xfrm>
            <a:off x="6228184" y="4509120"/>
            <a:ext cx="2607264" cy="201622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i="1" dirty="0"/>
              <a:t>Żeby usiąść, wszyscy razem</a:t>
            </a:r>
            <a:r>
              <a:rPr lang="pl-PL" sz="1400" i="1" dirty="0">
                <a:solidFill>
                  <a:schemeClr val="bg1"/>
                </a:solidFill>
              </a:rPr>
              <a:t> i </a:t>
            </a:r>
            <a:r>
              <a:rPr lang="pl-PL" sz="1400" i="1" dirty="0"/>
              <a:t>porozmawiać, jakie, jakie są obowiązki, co będzie robiła córka jedna, co druga, co syn... żeby po prostu umieć o tym rozmawiać. (…) Tak, bo wydaje mi się, </a:t>
            </a:r>
            <a:r>
              <a:rPr lang="pl-PL" sz="1400" b="1" i="1" dirty="0"/>
              <a:t>że to jest obowiązek wszystkich dzieci, nie tylko jednego.</a:t>
            </a:r>
            <a:endParaRPr lang="pl-PL" sz="1400" b="1" dirty="0"/>
          </a:p>
        </p:txBody>
      </p:sp>
      <p:sp>
        <p:nvSpPr>
          <p:cNvPr id="9" name="Objaśnienie prostokątne zaokrąglone 8"/>
          <p:cNvSpPr/>
          <p:nvPr/>
        </p:nvSpPr>
        <p:spPr>
          <a:xfrm>
            <a:off x="539552" y="4869160"/>
            <a:ext cx="1944216" cy="12241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i="1" dirty="0"/>
              <a:t>Tylko tak jak mówię, </a:t>
            </a:r>
            <a:r>
              <a:rPr lang="pl-PL" sz="1400" b="1" i="1" dirty="0"/>
              <a:t>nie spotykać tych barier </a:t>
            </a:r>
            <a:r>
              <a:rPr lang="pl-PL" sz="1400" b="1" i="1" dirty="0" smtClean="0"/>
              <a:t>informacyjnych </a:t>
            </a:r>
            <a:r>
              <a:rPr lang="pl-PL" sz="1400" i="1" dirty="0" smtClean="0"/>
              <a:t>(…) nic tylko tam strzelić pięścią.</a:t>
            </a:r>
            <a:endParaRPr lang="pl-PL" sz="1400" dirty="0" smtClean="0"/>
          </a:p>
          <a:p>
            <a:pPr algn="ctr"/>
            <a:endParaRPr lang="pl-PL" sz="1400" dirty="0"/>
          </a:p>
        </p:txBody>
      </p:sp>
      <p:pic>
        <p:nvPicPr>
          <p:cNvPr id="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1" name="Objaśnienie prostokątne zaokrąglone 10"/>
          <p:cNvSpPr/>
          <p:nvPr/>
        </p:nvSpPr>
        <p:spPr>
          <a:xfrm>
            <a:off x="2987824" y="3789040"/>
            <a:ext cx="2829644"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i="1" dirty="0" smtClean="0"/>
              <a:t>No i takie </a:t>
            </a:r>
            <a:r>
              <a:rPr lang="pl-PL" sz="1400" b="1" i="1" dirty="0" smtClean="0"/>
              <a:t>wsparcie merytoryczne</a:t>
            </a:r>
            <a:r>
              <a:rPr lang="pl-PL" sz="1400" i="1" dirty="0" smtClean="0"/>
              <a:t>, żeby dana osoba mogła całokształt albo jako baza informacji przez </a:t>
            </a:r>
            <a:r>
              <a:rPr lang="pl-PL" sz="1400" i="1" dirty="0" err="1" smtClean="0"/>
              <a:t>internet</a:t>
            </a:r>
            <a:r>
              <a:rPr lang="pl-PL" sz="1400" i="1" dirty="0" smtClean="0"/>
              <a:t>, albo</a:t>
            </a:r>
            <a:br>
              <a:rPr lang="pl-PL" sz="1400" i="1" dirty="0" smtClean="0"/>
            </a:br>
            <a:r>
              <a:rPr lang="pl-PL" sz="1400" i="1" dirty="0" smtClean="0">
                <a:solidFill>
                  <a:schemeClr val="bg1"/>
                </a:solidFill>
              </a:rPr>
              <a:t>w</a:t>
            </a:r>
            <a:r>
              <a:rPr lang="pl-PL" sz="1400" i="1" dirty="0" smtClean="0">
                <a:solidFill>
                  <a:srgbClr val="FF0000"/>
                </a:solidFill>
              </a:rPr>
              <a:t> </a:t>
            </a:r>
            <a:r>
              <a:rPr lang="pl-PL" sz="1400" i="1" dirty="0" smtClean="0"/>
              <a:t>jakimś takim typu fundacja, </a:t>
            </a:r>
            <a:r>
              <a:rPr lang="pl-PL" sz="1400" b="1" i="1" dirty="0" smtClean="0"/>
              <a:t>żeby w jednym miejscu można się było na wiele rzeczy dowiedzieć.</a:t>
            </a:r>
            <a:endParaRPr lang="pl-PL" sz="1400" b="1" dirty="0"/>
          </a:p>
        </p:txBody>
      </p:sp>
      <p:sp>
        <p:nvSpPr>
          <p:cNvPr id="12" name="Objaśnienie prostokątne zaokrąglone 11"/>
          <p:cNvSpPr/>
          <p:nvPr/>
        </p:nvSpPr>
        <p:spPr>
          <a:xfrm>
            <a:off x="6804248" y="1052736"/>
            <a:ext cx="2088232" cy="93610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i="1" dirty="0" smtClean="0"/>
              <a:t>Z całą pewnością, co mi przychodzi do głowy, to </a:t>
            </a:r>
            <a:r>
              <a:rPr lang="pl-PL" sz="1400" b="1" i="1" dirty="0" smtClean="0"/>
              <a:t>dom opieki społecznej dla ludzi z Alzheimerem. </a:t>
            </a:r>
            <a:endParaRPr lang="pl-PL" sz="1400" b="1" dirty="0"/>
          </a:p>
        </p:txBody>
      </p:sp>
      <p:sp>
        <p:nvSpPr>
          <p:cNvPr id="13" name="Symbol zastępczy numeru slajdu 12"/>
          <p:cNvSpPr>
            <a:spLocks noGrp="1"/>
          </p:cNvSpPr>
          <p:nvPr>
            <p:ph type="sldNum" sz="quarter" idx="12"/>
          </p:nvPr>
        </p:nvSpPr>
        <p:spPr/>
        <p:txBody>
          <a:bodyPr/>
          <a:lstStyle/>
          <a:p>
            <a:fld id="{3394E9E9-C20D-433F-BE9F-E3A27603493D}" type="slidenum">
              <a:rPr lang="pl-PL" smtClean="0"/>
              <a:pPr/>
              <a:t>22</a:t>
            </a:fld>
            <a:endParaRPr lang="pl-PL"/>
          </a:p>
        </p:txBody>
      </p:sp>
    </p:spTree>
    <p:extLst>
      <p:ext uri="{BB962C8B-B14F-4D97-AF65-F5344CB8AC3E}">
        <p14:creationId xmlns="" xmlns:p14="http://schemas.microsoft.com/office/powerpoint/2010/main" val="581560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a:blip>
          <a:srcRect/>
          <a:stretch>
            <a:fillRect/>
          </a:stretch>
        </p:blipFill>
        <p:spPr bwMode="auto">
          <a:xfrm>
            <a:off x="6689754" y="4725144"/>
            <a:ext cx="2454246" cy="2132856"/>
          </a:xfrm>
          <a:prstGeom prst="rect">
            <a:avLst/>
          </a:prstGeom>
          <a:noFill/>
          <a:ln w="9525">
            <a:noFill/>
            <a:miter lim="800000"/>
            <a:headEnd/>
            <a:tailEnd/>
          </a:ln>
          <a:effectLst/>
        </p:spPr>
      </p:pic>
      <p:sp>
        <p:nvSpPr>
          <p:cNvPr id="2" name="Tytuł 1"/>
          <p:cNvSpPr>
            <a:spLocks noGrp="1"/>
          </p:cNvSpPr>
          <p:nvPr>
            <p:ph type="title"/>
          </p:nvPr>
        </p:nvSpPr>
        <p:spPr>
          <a:xfrm>
            <a:off x="1691680" y="-25226"/>
            <a:ext cx="7200800" cy="933946"/>
          </a:xfrm>
        </p:spPr>
        <p:txBody>
          <a:bodyPr>
            <a:normAutofit/>
          </a:bodyPr>
          <a:lstStyle/>
          <a:p>
            <a:r>
              <a:rPr lang="pl-PL" sz="2400" b="1" dirty="0" smtClean="0">
                <a:solidFill>
                  <a:schemeClr val="tx2">
                    <a:lumMod val="75000"/>
                  </a:schemeClr>
                </a:solidFill>
              </a:rPr>
              <a:t>Rekomendacje</a:t>
            </a:r>
            <a:endParaRPr lang="pl-PL" sz="2400" b="1" dirty="0">
              <a:solidFill>
                <a:schemeClr val="tx2">
                  <a:lumMod val="75000"/>
                </a:schemeClr>
              </a:solidFill>
            </a:endParaRPr>
          </a:p>
        </p:txBody>
      </p:sp>
      <p:sp>
        <p:nvSpPr>
          <p:cNvPr id="3" name="Symbol zastępczy zawartości 2"/>
          <p:cNvSpPr>
            <a:spLocks noGrp="1"/>
          </p:cNvSpPr>
          <p:nvPr>
            <p:ph idx="1"/>
          </p:nvPr>
        </p:nvSpPr>
        <p:spPr>
          <a:xfrm>
            <a:off x="467544" y="1124744"/>
            <a:ext cx="8229600" cy="5328592"/>
          </a:xfrm>
        </p:spPr>
        <p:txBody>
          <a:bodyPr>
            <a:noAutofit/>
          </a:bodyPr>
          <a:lstStyle/>
          <a:p>
            <a:pPr lvl="0" algn="just"/>
            <a:r>
              <a:rPr lang="pl-PL" sz="1800" dirty="0"/>
              <a:t>Dobre </a:t>
            </a:r>
            <a:r>
              <a:rPr lang="pl-PL" sz="1800" b="1" dirty="0"/>
              <a:t>wykorzystanie środków Europejskiego Funduszu </a:t>
            </a:r>
            <a:r>
              <a:rPr lang="pl-PL" sz="1800" b="1" dirty="0" smtClean="0"/>
              <a:t>Społecznego</a:t>
            </a:r>
            <a:br>
              <a:rPr lang="pl-PL" sz="1800" b="1" dirty="0" smtClean="0"/>
            </a:br>
            <a:r>
              <a:rPr lang="pl-PL" sz="1800" dirty="0" smtClean="0"/>
              <a:t>w</a:t>
            </a:r>
            <a:r>
              <a:rPr lang="pl-PL" sz="1800" b="1" dirty="0" smtClean="0">
                <a:solidFill>
                  <a:srgbClr val="FF0000"/>
                </a:solidFill>
              </a:rPr>
              <a:t> </a:t>
            </a:r>
            <a:r>
              <a:rPr lang="pl-PL" sz="1800" dirty="0"/>
              <a:t>perspektywie roku 2020 - Uwrażliwianie potencjalnych beneficjentów na potrzeby tej grupy Małopolan, w tym poprzez promocję wyników badań, szczególnie tych zrealizowanych w </a:t>
            </a:r>
            <a:r>
              <a:rPr lang="pl-PL" sz="1800" dirty="0" smtClean="0"/>
              <a:t>Małopolsce</a:t>
            </a:r>
          </a:p>
          <a:p>
            <a:pPr marL="0" lvl="0" indent="0" algn="just">
              <a:buNone/>
            </a:pPr>
            <a:endParaRPr lang="pl-PL" sz="1000" dirty="0" smtClean="0"/>
          </a:p>
          <a:p>
            <a:pPr lvl="0" algn="just"/>
            <a:r>
              <a:rPr lang="pl-PL" sz="1800" b="1" dirty="0" smtClean="0"/>
              <a:t>Działania kierowane do pracowników pomocy społecznej </a:t>
            </a:r>
            <a:r>
              <a:rPr lang="pl-PL" sz="1800" dirty="0" smtClean="0"/>
              <a:t>uwrażliwiające</a:t>
            </a:r>
            <a:r>
              <a:rPr lang="pl-PL" sz="1800" b="1" dirty="0" smtClean="0"/>
              <a:t> </a:t>
            </a:r>
            <a:br>
              <a:rPr lang="pl-PL" sz="1800" b="1" dirty="0" smtClean="0"/>
            </a:br>
            <a:r>
              <a:rPr lang="pl-PL" sz="1800" dirty="0" smtClean="0"/>
              <a:t>na </a:t>
            </a:r>
            <a:r>
              <a:rPr lang="pl-PL" sz="1800" dirty="0"/>
              <a:t>trudną sytuację osób opiekujących się seniorami </a:t>
            </a:r>
            <a:r>
              <a:rPr lang="pl-PL" sz="1800" dirty="0" smtClean="0"/>
              <a:t>w </a:t>
            </a:r>
            <a:r>
              <a:rPr lang="pl-PL" sz="1800" dirty="0"/>
              <a:t>domach </a:t>
            </a:r>
            <a:r>
              <a:rPr lang="pl-PL" sz="1800" dirty="0" smtClean="0"/>
              <a:t>- (</a:t>
            </a:r>
            <a:r>
              <a:rPr lang="pl-PL" sz="1800" dirty="0"/>
              <a:t>Regionalna Platforma Współpracy, </a:t>
            </a:r>
            <a:r>
              <a:rPr lang="pl-PL" sz="1800" dirty="0" err="1" smtClean="0"/>
              <a:t>internet</a:t>
            </a:r>
            <a:r>
              <a:rPr lang="pl-PL" sz="1800" dirty="0" smtClean="0"/>
              <a:t>, konferencje, portal </a:t>
            </a:r>
            <a:r>
              <a:rPr lang="pl-PL" sz="1800" dirty="0" err="1" smtClean="0"/>
              <a:t>ops.pl</a:t>
            </a:r>
            <a:r>
              <a:rPr lang="pl-PL" sz="1800" dirty="0" smtClean="0"/>
              <a:t>.)</a:t>
            </a:r>
          </a:p>
          <a:p>
            <a:pPr marL="0" lvl="0" indent="0" algn="just">
              <a:buNone/>
            </a:pPr>
            <a:endParaRPr lang="pl-PL" sz="1000" dirty="0" smtClean="0"/>
          </a:p>
          <a:p>
            <a:pPr lvl="0" algn="just"/>
            <a:r>
              <a:rPr lang="pl-PL" sz="1800" b="1" dirty="0" smtClean="0"/>
              <a:t>Działania </a:t>
            </a:r>
            <a:r>
              <a:rPr lang="pl-PL" sz="1800" b="1" dirty="0"/>
              <a:t>uwrażliwiające </a:t>
            </a:r>
            <a:r>
              <a:rPr lang="pl-PL" sz="1800" b="1" dirty="0" smtClean="0"/>
              <a:t>pracowników służby zdrowia </a:t>
            </a:r>
            <a:r>
              <a:rPr lang="pl-PL" sz="1800" dirty="0" smtClean="0"/>
              <a:t>na </a:t>
            </a:r>
            <a:r>
              <a:rPr lang="pl-PL" sz="1800" dirty="0"/>
              <a:t>trudną sytuację osób opiekujących się seniorami w domach </a:t>
            </a:r>
            <a:r>
              <a:rPr lang="pl-PL" sz="1800" b="1" dirty="0" smtClean="0"/>
              <a:t>połączone z akcją informacyjną</a:t>
            </a:r>
            <a:r>
              <a:rPr lang="pl-PL" sz="1800" dirty="0" smtClean="0"/>
              <a:t>,</a:t>
            </a:r>
            <a:br>
              <a:rPr lang="pl-PL" sz="1800" dirty="0" smtClean="0"/>
            </a:br>
            <a:r>
              <a:rPr lang="pl-PL" sz="1800" dirty="0" smtClean="0"/>
              <a:t>ze </a:t>
            </a:r>
            <a:r>
              <a:rPr lang="pl-PL" sz="1800" dirty="0"/>
              <a:t>szczególnym </a:t>
            </a:r>
            <a:r>
              <a:rPr lang="pl-PL" sz="1800" dirty="0" smtClean="0"/>
              <a:t>uwzględnieniem lekarzy </a:t>
            </a:r>
            <a:r>
              <a:rPr lang="pl-PL" sz="1800" dirty="0"/>
              <a:t>rodzinnych </a:t>
            </a:r>
            <a:r>
              <a:rPr lang="pl-PL" sz="1800" dirty="0" smtClean="0"/>
              <a:t>(np. współpraca </a:t>
            </a:r>
            <a:r>
              <a:rPr lang="pl-PL" sz="1800" dirty="0"/>
              <a:t>z Okręgową Izbą </a:t>
            </a:r>
            <a:r>
              <a:rPr lang="pl-PL" sz="1800" dirty="0" smtClean="0"/>
              <a:t>lekarską, Małopolską </a:t>
            </a:r>
            <a:r>
              <a:rPr lang="pl-PL" sz="1800" dirty="0"/>
              <a:t>Okręgową Izbą Pielęgniarek i Położnych czy Małopolskim Oddziałem Wojewódzkim </a:t>
            </a:r>
            <a:r>
              <a:rPr lang="pl-PL" sz="1800" dirty="0" smtClean="0"/>
              <a:t>NFZ)</a:t>
            </a:r>
          </a:p>
          <a:p>
            <a:pPr marL="0" lvl="0" indent="0" algn="just">
              <a:buNone/>
            </a:pPr>
            <a:endParaRPr lang="pl-PL" sz="1000" dirty="0" smtClean="0"/>
          </a:p>
          <a:p>
            <a:pPr algn="just">
              <a:spcBef>
                <a:spcPts val="0"/>
              </a:spcBef>
            </a:pPr>
            <a:r>
              <a:rPr lang="pl-PL" sz="1800" b="1" dirty="0" smtClean="0"/>
              <a:t>Edukacja </a:t>
            </a:r>
            <a:r>
              <a:rPr lang="pl-PL" sz="1800" b="1" dirty="0"/>
              <a:t>studentów kierunków medycznych </a:t>
            </a:r>
            <a:endParaRPr lang="pl-PL" sz="1800" b="1" dirty="0" smtClean="0"/>
          </a:p>
          <a:p>
            <a:pPr indent="14288" algn="just">
              <a:spcBef>
                <a:spcPts val="0"/>
              </a:spcBef>
              <a:buNone/>
            </a:pPr>
            <a:r>
              <a:rPr lang="pl-PL" sz="1800" dirty="0" smtClean="0"/>
              <a:t>(np. z </a:t>
            </a:r>
            <a:r>
              <a:rPr lang="pl-PL" sz="1800" dirty="0"/>
              <a:t>Collegium </a:t>
            </a:r>
            <a:r>
              <a:rPr lang="pl-PL" sz="1800" dirty="0" err="1"/>
              <a:t>Medicum</a:t>
            </a:r>
            <a:r>
              <a:rPr lang="pl-PL" sz="1800" dirty="0"/>
              <a:t> </a:t>
            </a:r>
            <a:r>
              <a:rPr lang="pl-PL" sz="1800" dirty="0" smtClean="0"/>
              <a:t>UJ)</a:t>
            </a:r>
            <a:endParaRPr lang="pl-PL" sz="1800" dirty="0"/>
          </a:p>
          <a:p>
            <a:pPr lvl="0" algn="just">
              <a:buNone/>
            </a:pPr>
            <a:endParaRPr lang="pl-PL" sz="1800" dirty="0"/>
          </a:p>
          <a:p>
            <a:pPr algn="just"/>
            <a:endParaRPr lang="pl-PL" sz="1800" dirty="0"/>
          </a:p>
        </p:txBody>
      </p:sp>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 name="Symbol zastępczy numeru slajdu 5"/>
          <p:cNvSpPr>
            <a:spLocks noGrp="1"/>
          </p:cNvSpPr>
          <p:nvPr>
            <p:ph type="sldNum" sz="quarter" idx="12"/>
          </p:nvPr>
        </p:nvSpPr>
        <p:spPr/>
        <p:txBody>
          <a:bodyPr/>
          <a:lstStyle/>
          <a:p>
            <a:fld id="{3394E9E9-C20D-433F-BE9F-E3A27603493D}" type="slidenum">
              <a:rPr lang="pl-PL" smtClean="0"/>
              <a:pPr/>
              <a:t>23</a:t>
            </a:fld>
            <a:endParaRPr lang="pl-PL"/>
          </a:p>
        </p:txBody>
      </p:sp>
    </p:spTree>
    <p:extLst>
      <p:ext uri="{BB962C8B-B14F-4D97-AF65-F5344CB8AC3E}">
        <p14:creationId xmlns="" xmlns:p14="http://schemas.microsoft.com/office/powerpoint/2010/main" val="161958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a:blip>
          <a:srcRect/>
          <a:stretch>
            <a:fillRect/>
          </a:stretch>
        </p:blipFill>
        <p:spPr bwMode="auto">
          <a:xfrm>
            <a:off x="6689754" y="4725144"/>
            <a:ext cx="2454246" cy="2132856"/>
          </a:xfrm>
          <a:prstGeom prst="rect">
            <a:avLst/>
          </a:prstGeom>
          <a:noFill/>
          <a:ln w="9525">
            <a:noFill/>
            <a:miter lim="800000"/>
            <a:headEnd/>
            <a:tailEnd/>
          </a:ln>
          <a:effectLst/>
        </p:spPr>
      </p:pic>
      <p:sp>
        <p:nvSpPr>
          <p:cNvPr id="2" name="Tytuł 1"/>
          <p:cNvSpPr>
            <a:spLocks noGrp="1"/>
          </p:cNvSpPr>
          <p:nvPr>
            <p:ph type="title"/>
          </p:nvPr>
        </p:nvSpPr>
        <p:spPr>
          <a:xfrm>
            <a:off x="1691680" y="0"/>
            <a:ext cx="7200800" cy="836712"/>
          </a:xfrm>
        </p:spPr>
        <p:txBody>
          <a:bodyPr>
            <a:normAutofit/>
          </a:bodyPr>
          <a:lstStyle/>
          <a:p>
            <a:r>
              <a:rPr lang="pl-PL" sz="2400" b="1" dirty="0" smtClean="0">
                <a:solidFill>
                  <a:schemeClr val="tx2">
                    <a:lumMod val="75000"/>
                  </a:schemeClr>
                </a:solidFill>
              </a:rPr>
              <a:t>Rekomendacje</a:t>
            </a:r>
            <a:endParaRPr lang="pl-PL" sz="2400" b="1" dirty="0">
              <a:solidFill>
                <a:schemeClr val="tx2">
                  <a:lumMod val="75000"/>
                </a:schemeClr>
              </a:solidFill>
            </a:endParaRPr>
          </a:p>
        </p:txBody>
      </p:sp>
      <p:sp>
        <p:nvSpPr>
          <p:cNvPr id="3" name="Symbol zastępczy zawartości 2"/>
          <p:cNvSpPr>
            <a:spLocks noGrp="1"/>
          </p:cNvSpPr>
          <p:nvPr>
            <p:ph idx="1"/>
          </p:nvPr>
        </p:nvSpPr>
        <p:spPr>
          <a:xfrm>
            <a:off x="457200" y="1052736"/>
            <a:ext cx="8229600" cy="5112568"/>
          </a:xfrm>
        </p:spPr>
        <p:txBody>
          <a:bodyPr>
            <a:normAutofit fontScale="77500" lnSpcReduction="20000"/>
          </a:bodyPr>
          <a:lstStyle/>
          <a:p>
            <a:pPr algn="just">
              <a:lnSpc>
                <a:spcPct val="120000"/>
              </a:lnSpc>
            </a:pPr>
            <a:r>
              <a:rPr lang="pl-PL" sz="2300" b="1" dirty="0" smtClean="0"/>
              <a:t>Oddziaływanie na świadomość samych opiekunów, ich rodzin i szerszego otoczenia </a:t>
            </a:r>
            <a:r>
              <a:rPr lang="pl-PL" sz="2300" dirty="0" smtClean="0"/>
              <a:t>- Kampanie np. na wzór „Starość w Polsce. Zobacz jaka jest naprawdę!” (edukowanie o specyfice opieki domowej nad osobą niesamodzielną).</a:t>
            </a:r>
          </a:p>
          <a:p>
            <a:pPr lvl="0" algn="just">
              <a:lnSpc>
                <a:spcPct val="120000"/>
              </a:lnSpc>
            </a:pPr>
            <a:endParaRPr lang="pl-PL" sz="1300" b="1" dirty="0" smtClean="0"/>
          </a:p>
          <a:p>
            <a:pPr lvl="0" algn="just">
              <a:lnSpc>
                <a:spcPct val="120000"/>
              </a:lnSpc>
            </a:pPr>
            <a:r>
              <a:rPr lang="pl-PL" sz="2300" b="1" dirty="0" smtClean="0"/>
              <a:t>Upowszechnianie </a:t>
            </a:r>
            <a:r>
              <a:rPr lang="pl-PL" sz="2300" b="1" dirty="0"/>
              <a:t>informacji </a:t>
            </a:r>
            <a:r>
              <a:rPr lang="pl-PL" sz="2300" dirty="0"/>
              <a:t>o dostępnym wsparciu funkcjonującym w różnych sektorach - dystrybucja ulotek informacyjnych w przychodniach, treści publikowane w </a:t>
            </a:r>
            <a:r>
              <a:rPr lang="pl-PL" sz="2300" dirty="0" err="1"/>
              <a:t>subregionalnych</a:t>
            </a:r>
            <a:r>
              <a:rPr lang="pl-PL" sz="2300" dirty="0"/>
              <a:t> portalach internetowych, </a:t>
            </a:r>
            <a:r>
              <a:rPr lang="pl-PL" sz="2300" dirty="0" smtClean="0"/>
              <a:t>dedykowane </a:t>
            </a:r>
            <a:r>
              <a:rPr lang="pl-PL" sz="2300" dirty="0"/>
              <a:t>personelowi różnych instytucji, jak i samym opiekunom</a:t>
            </a:r>
            <a:r>
              <a:rPr lang="pl-PL" sz="2300" dirty="0" smtClean="0"/>
              <a:t>.</a:t>
            </a:r>
          </a:p>
          <a:p>
            <a:pPr marL="0" lvl="0" indent="0" algn="just">
              <a:lnSpc>
                <a:spcPct val="120000"/>
              </a:lnSpc>
              <a:buNone/>
            </a:pPr>
            <a:endParaRPr lang="pl-PL" sz="1300" dirty="0" smtClean="0"/>
          </a:p>
          <a:p>
            <a:pPr algn="just">
              <a:lnSpc>
                <a:spcPct val="120000"/>
              </a:lnSpc>
            </a:pPr>
            <a:r>
              <a:rPr lang="pl-PL" sz="2300" b="1" dirty="0" smtClean="0"/>
              <a:t>Wykorzystywanie </a:t>
            </a:r>
            <a:r>
              <a:rPr lang="pl-PL" sz="2300" b="1" dirty="0"/>
              <a:t>mediacji rodzinnych </a:t>
            </a:r>
            <a:r>
              <a:rPr lang="pl-PL" sz="2300" dirty="0"/>
              <a:t>w łagodzeniu konfliktów rodzinnych pojawiających się na tle opieki nad starszym członkiem </a:t>
            </a:r>
            <a:r>
              <a:rPr lang="pl-PL" sz="2300" dirty="0" smtClean="0"/>
              <a:t>rodziny.</a:t>
            </a:r>
          </a:p>
          <a:p>
            <a:pPr marL="0" indent="0" algn="just">
              <a:lnSpc>
                <a:spcPct val="120000"/>
              </a:lnSpc>
              <a:buNone/>
            </a:pPr>
            <a:endParaRPr lang="pl-PL" sz="1300" dirty="0" smtClean="0"/>
          </a:p>
          <a:p>
            <a:pPr lvl="0" algn="just">
              <a:lnSpc>
                <a:spcPct val="120000"/>
              </a:lnSpc>
            </a:pPr>
            <a:r>
              <a:rPr lang="pl-PL" sz="2300" dirty="0" smtClean="0"/>
              <a:t>Wspieranie </a:t>
            </a:r>
            <a:r>
              <a:rPr lang="pl-PL" sz="2300" dirty="0"/>
              <a:t>utrzymywania zatrudnienia przez opiekunów pracujących zawodowo - </a:t>
            </a:r>
            <a:r>
              <a:rPr lang="pl-PL" sz="2300" b="1" dirty="0"/>
              <a:t>promocja i nagradzanie pracodawców ułatwiających godzenie </a:t>
            </a:r>
            <a:r>
              <a:rPr lang="pl-PL" sz="2300" b="1" dirty="0" smtClean="0"/>
              <a:t/>
            </a:r>
            <a:br>
              <a:rPr lang="pl-PL" sz="2300" b="1" dirty="0" smtClean="0"/>
            </a:br>
            <a:r>
              <a:rPr lang="pl-PL" sz="2300" b="1" dirty="0" smtClean="0"/>
              <a:t>obowiązków </a:t>
            </a:r>
            <a:r>
              <a:rPr lang="pl-PL" sz="2300" b="1" dirty="0"/>
              <a:t>opiekuńczych z zawodowymi </a:t>
            </a:r>
            <a:r>
              <a:rPr lang="pl-PL" sz="2300" dirty="0"/>
              <a:t>– „Firma </a:t>
            </a:r>
            <a:r>
              <a:rPr lang="pl-PL" sz="2300" dirty="0" smtClean="0"/>
              <a:t>przyjazna opiekunom</a:t>
            </a:r>
            <a:r>
              <a:rPr lang="pl-PL" sz="2300" dirty="0"/>
              <a:t>”, </a:t>
            </a:r>
            <a:r>
              <a:rPr lang="pl-PL" sz="2300" dirty="0" smtClean="0"/>
              <a:t>skierowanie </a:t>
            </a:r>
            <a:r>
              <a:rPr lang="pl-PL" sz="2300" dirty="0"/>
              <a:t>do pracodawców oferty </a:t>
            </a:r>
            <a:r>
              <a:rPr lang="pl-PL" sz="2300" dirty="0" smtClean="0"/>
              <a:t>udziału w </a:t>
            </a:r>
            <a:r>
              <a:rPr lang="pl-PL" sz="2300" dirty="0"/>
              <a:t>konkursie </a:t>
            </a:r>
            <a:r>
              <a:rPr lang="pl-PL" sz="2300" dirty="0" smtClean="0"/>
              <a:t>„</a:t>
            </a:r>
            <a:r>
              <a:rPr lang="pl-PL" sz="2300" dirty="0"/>
              <a:t>Miejsce przyjazne seniorom</a:t>
            </a:r>
            <a:r>
              <a:rPr lang="pl-PL" sz="2300" dirty="0" smtClean="0"/>
              <a:t>”.</a:t>
            </a:r>
            <a:endParaRPr lang="pl-PL" sz="2300" dirty="0"/>
          </a:p>
          <a:p>
            <a:pPr marL="0" lvl="0" indent="0" algn="just">
              <a:lnSpc>
                <a:spcPct val="120000"/>
              </a:lnSpc>
              <a:buNone/>
            </a:pPr>
            <a:endParaRPr lang="pl-PL" sz="2300" dirty="0"/>
          </a:p>
          <a:p>
            <a:pPr marL="0" lvl="0" indent="0" algn="just">
              <a:lnSpc>
                <a:spcPct val="120000"/>
              </a:lnSpc>
              <a:buNone/>
            </a:pPr>
            <a:endParaRPr lang="pl-PL" sz="2300" dirty="0"/>
          </a:p>
          <a:p>
            <a:pPr algn="just">
              <a:lnSpc>
                <a:spcPct val="120000"/>
              </a:lnSpc>
            </a:pPr>
            <a:endParaRPr lang="pl-PL" sz="2000" dirty="0"/>
          </a:p>
          <a:p>
            <a:pPr marL="0" lvl="0" indent="0" algn="just">
              <a:lnSpc>
                <a:spcPct val="120000"/>
              </a:lnSpc>
              <a:buNone/>
            </a:pPr>
            <a:endParaRPr lang="pl-PL" sz="2000" dirty="0"/>
          </a:p>
          <a:p>
            <a:pPr algn="just">
              <a:lnSpc>
                <a:spcPct val="120000"/>
              </a:lnSpc>
            </a:pPr>
            <a:endParaRPr lang="pl-PL" dirty="0"/>
          </a:p>
        </p:txBody>
      </p:sp>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 name="Symbol zastępczy numeru slajdu 5"/>
          <p:cNvSpPr>
            <a:spLocks noGrp="1"/>
          </p:cNvSpPr>
          <p:nvPr>
            <p:ph type="sldNum" sz="quarter" idx="12"/>
          </p:nvPr>
        </p:nvSpPr>
        <p:spPr/>
        <p:txBody>
          <a:bodyPr/>
          <a:lstStyle/>
          <a:p>
            <a:fld id="{3394E9E9-C20D-433F-BE9F-E3A27603493D}" type="slidenum">
              <a:rPr lang="pl-PL" smtClean="0"/>
              <a:pPr/>
              <a:t>24</a:t>
            </a:fld>
            <a:endParaRPr lang="pl-PL"/>
          </a:p>
        </p:txBody>
      </p:sp>
    </p:spTree>
    <p:extLst>
      <p:ext uri="{BB962C8B-B14F-4D97-AF65-F5344CB8AC3E}">
        <p14:creationId xmlns="" xmlns:p14="http://schemas.microsoft.com/office/powerpoint/2010/main" val="636871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a:blip>
          <a:srcRect/>
          <a:stretch>
            <a:fillRect/>
          </a:stretch>
        </p:blipFill>
        <p:spPr bwMode="auto">
          <a:xfrm>
            <a:off x="6689754" y="4725144"/>
            <a:ext cx="2454246" cy="2132856"/>
          </a:xfrm>
          <a:prstGeom prst="rect">
            <a:avLst/>
          </a:prstGeom>
          <a:noFill/>
          <a:ln w="9525">
            <a:noFill/>
            <a:miter lim="800000"/>
            <a:headEnd/>
            <a:tailEnd/>
          </a:ln>
          <a:effectLst/>
        </p:spPr>
      </p:pic>
      <p:sp>
        <p:nvSpPr>
          <p:cNvPr id="2" name="Tytuł 1"/>
          <p:cNvSpPr>
            <a:spLocks noGrp="1"/>
          </p:cNvSpPr>
          <p:nvPr>
            <p:ph type="title"/>
          </p:nvPr>
        </p:nvSpPr>
        <p:spPr>
          <a:xfrm>
            <a:off x="1691680" y="-25226"/>
            <a:ext cx="7200800" cy="933946"/>
          </a:xfrm>
        </p:spPr>
        <p:txBody>
          <a:bodyPr>
            <a:normAutofit/>
          </a:bodyPr>
          <a:lstStyle/>
          <a:p>
            <a:r>
              <a:rPr lang="pl-PL" sz="2400" b="1" dirty="0" smtClean="0">
                <a:solidFill>
                  <a:schemeClr val="tx2">
                    <a:lumMod val="75000"/>
                  </a:schemeClr>
                </a:solidFill>
              </a:rPr>
              <a:t>Rekomendacje</a:t>
            </a:r>
            <a:endParaRPr lang="pl-PL" sz="2400" b="1" dirty="0">
              <a:solidFill>
                <a:schemeClr val="tx2">
                  <a:lumMod val="75000"/>
                </a:schemeClr>
              </a:solidFill>
            </a:endParaRPr>
          </a:p>
        </p:txBody>
      </p:sp>
      <p:sp>
        <p:nvSpPr>
          <p:cNvPr id="3" name="Symbol zastępczy zawartości 2"/>
          <p:cNvSpPr>
            <a:spLocks noGrp="1"/>
          </p:cNvSpPr>
          <p:nvPr>
            <p:ph idx="1"/>
          </p:nvPr>
        </p:nvSpPr>
        <p:spPr>
          <a:xfrm>
            <a:off x="467544" y="1196752"/>
            <a:ext cx="8435280" cy="4752527"/>
          </a:xfrm>
        </p:spPr>
        <p:txBody>
          <a:bodyPr>
            <a:noAutofit/>
          </a:bodyPr>
          <a:lstStyle/>
          <a:p>
            <a:pPr algn="just"/>
            <a:r>
              <a:rPr lang="pl-PL" sz="1800" b="1" dirty="0"/>
              <a:t>Zbudowanie systemu docierania do opiekunów</a:t>
            </a:r>
            <a:r>
              <a:rPr lang="pl-PL" sz="1800" dirty="0"/>
              <a:t>, szczególnie tych </a:t>
            </a:r>
            <a:r>
              <a:rPr lang="pl-PL" sz="1800" b="1" dirty="0"/>
              <a:t>niepracujących</a:t>
            </a:r>
            <a:r>
              <a:rPr lang="pl-PL" sz="1800" dirty="0"/>
              <a:t> </a:t>
            </a:r>
            <a:r>
              <a:rPr lang="pl-PL" sz="1800" dirty="0" smtClean="0"/>
              <a:t/>
            </a:r>
            <a:br>
              <a:rPr lang="pl-PL" sz="1800" dirty="0" smtClean="0"/>
            </a:br>
            <a:r>
              <a:rPr lang="pl-PL" sz="1800" dirty="0" smtClean="0"/>
              <a:t>i </a:t>
            </a:r>
            <a:r>
              <a:rPr lang="pl-PL" sz="1800" dirty="0"/>
              <a:t>opiekunów </a:t>
            </a:r>
            <a:r>
              <a:rPr lang="pl-PL" sz="1800" b="1" dirty="0"/>
              <a:t>najstarszych</a:t>
            </a:r>
            <a:r>
              <a:rPr lang="pl-PL" sz="1800" dirty="0"/>
              <a:t>, mających największe trudności z </a:t>
            </a:r>
            <a:r>
              <a:rPr lang="pl-PL" sz="1800" dirty="0" smtClean="0"/>
              <a:t>uzyskaniem informacji </a:t>
            </a:r>
            <a:br>
              <a:rPr lang="pl-PL" sz="1800" dirty="0" smtClean="0"/>
            </a:br>
            <a:r>
              <a:rPr lang="pl-PL" sz="1800" dirty="0" smtClean="0"/>
              <a:t>i </a:t>
            </a:r>
            <a:r>
              <a:rPr lang="pl-PL" sz="1800" dirty="0"/>
              <a:t>wsparcia oraz opiekunów </a:t>
            </a:r>
            <a:r>
              <a:rPr lang="pl-PL" sz="1800" b="1" dirty="0"/>
              <a:t>z najdłuższym stażem opieki </a:t>
            </a:r>
            <a:r>
              <a:rPr lang="pl-PL" sz="1800" dirty="0"/>
              <a:t>otrzymujących najmniej pomocy. Jednocześnie ważne jest docieranie do osób </a:t>
            </a:r>
            <a:r>
              <a:rPr lang="pl-PL" sz="1800" b="1" dirty="0"/>
              <a:t>rozpoczynających opiekę</a:t>
            </a:r>
            <a:r>
              <a:rPr lang="pl-PL" sz="1800" dirty="0" smtClean="0"/>
              <a:t>.</a:t>
            </a:r>
          </a:p>
          <a:p>
            <a:pPr marL="0" indent="0" algn="just">
              <a:buNone/>
            </a:pPr>
            <a:endParaRPr lang="pl-PL" sz="1000" dirty="0"/>
          </a:p>
          <a:p>
            <a:pPr lvl="0" algn="just"/>
            <a:r>
              <a:rPr lang="pl-PL" sz="1800" b="1" dirty="0"/>
              <a:t>„Ścieżki” docierania do opiekunów</a:t>
            </a:r>
            <a:r>
              <a:rPr lang="pl-PL" sz="1800" dirty="0"/>
              <a:t> </a:t>
            </a:r>
            <a:r>
              <a:rPr lang="pl-PL" sz="1800" b="1" dirty="0"/>
              <a:t>powinny </a:t>
            </a:r>
            <a:r>
              <a:rPr lang="pl-PL" sz="1800" b="1" dirty="0" smtClean="0"/>
              <a:t> obejmować ośrodki </a:t>
            </a:r>
            <a:r>
              <a:rPr lang="pl-PL" sz="1800" b="1" dirty="0"/>
              <a:t>pomocy społecznej, </a:t>
            </a:r>
            <a:r>
              <a:rPr lang="pl-PL" sz="1800" b="1" dirty="0" smtClean="0"/>
              <a:t>powiatowe centra </a:t>
            </a:r>
            <a:r>
              <a:rPr lang="pl-PL" sz="1800" b="1" dirty="0"/>
              <a:t>pomocy rodzinie, </a:t>
            </a:r>
            <a:r>
              <a:rPr lang="pl-PL" sz="1800" b="1" dirty="0" smtClean="0"/>
              <a:t>zespoły </a:t>
            </a:r>
            <a:r>
              <a:rPr lang="pl-PL" sz="1800" b="1" dirty="0"/>
              <a:t>ds. </a:t>
            </a:r>
            <a:r>
              <a:rPr lang="pl-PL" sz="1800" b="1" dirty="0" smtClean="0"/>
              <a:t>orzekania</a:t>
            </a:r>
            <a:br>
              <a:rPr lang="pl-PL" sz="1800" b="1" dirty="0" smtClean="0"/>
            </a:br>
            <a:r>
              <a:rPr lang="pl-PL" sz="1800" b="1" dirty="0" smtClean="0"/>
              <a:t>o</a:t>
            </a:r>
            <a:r>
              <a:rPr lang="pl-PL" sz="1800" b="1" dirty="0" smtClean="0">
                <a:solidFill>
                  <a:srgbClr val="FF0000"/>
                </a:solidFill>
              </a:rPr>
              <a:t> </a:t>
            </a:r>
            <a:r>
              <a:rPr lang="pl-PL" sz="1800" b="1" dirty="0"/>
              <a:t>niepełnosprawności, lekarzy POZ, </a:t>
            </a:r>
            <a:r>
              <a:rPr lang="pl-PL" sz="1800" b="1" dirty="0" smtClean="0"/>
              <a:t>pielęgniarki środowiskowe, hospicja, oddziały szpitalne, poradnie geriatryczne, prywatne agencje opiekuńcze, apteki, sklepy </a:t>
            </a:r>
            <a:br>
              <a:rPr lang="pl-PL" sz="1800" b="1" dirty="0" smtClean="0"/>
            </a:br>
            <a:r>
              <a:rPr lang="pl-PL" sz="1800" b="1" dirty="0" smtClean="0"/>
              <a:t>ze </a:t>
            </a:r>
            <a:r>
              <a:rPr lang="pl-PL" sz="1800" b="1" dirty="0"/>
              <a:t>sprzętem medycznym, </a:t>
            </a:r>
            <a:r>
              <a:rPr lang="pl-PL" sz="1800" b="1" dirty="0" smtClean="0"/>
              <a:t>parafie, </a:t>
            </a:r>
            <a:r>
              <a:rPr lang="pl-PL" sz="1800" b="1" dirty="0"/>
              <a:t>sołtysów, </a:t>
            </a:r>
            <a:r>
              <a:rPr lang="pl-PL" sz="1800" b="1" dirty="0" smtClean="0"/>
              <a:t>analizę </a:t>
            </a:r>
            <a:r>
              <a:rPr lang="pl-PL" sz="1800" b="1" dirty="0"/>
              <a:t>lokalnych ogłoszeń </a:t>
            </a:r>
            <a:r>
              <a:rPr lang="pl-PL" sz="1800" b="1" dirty="0" smtClean="0"/>
              <a:t/>
            </a:r>
            <a:br>
              <a:rPr lang="pl-PL" sz="1800" b="1" dirty="0" smtClean="0"/>
            </a:br>
            <a:r>
              <a:rPr lang="pl-PL" sz="1800" b="1" dirty="0" smtClean="0"/>
              <a:t>o </a:t>
            </a:r>
            <a:r>
              <a:rPr lang="pl-PL" sz="1800" b="1" dirty="0"/>
              <a:t>poszukiwaniu osoby do sprawowania opieki</a:t>
            </a:r>
            <a:r>
              <a:rPr lang="pl-PL" sz="1800" b="1" dirty="0" smtClean="0"/>
              <a:t>.</a:t>
            </a:r>
          </a:p>
          <a:p>
            <a:pPr marL="0" lvl="0" indent="0" algn="just">
              <a:buNone/>
            </a:pPr>
            <a:endParaRPr lang="pl-PL" sz="1000" dirty="0"/>
          </a:p>
          <a:p>
            <a:pPr lvl="0" algn="just"/>
            <a:r>
              <a:rPr lang="pl-PL" sz="1800" b="1" dirty="0"/>
              <a:t>Wsparcie powinno być zindywidualizowane, elastyczne </a:t>
            </a:r>
            <a:r>
              <a:rPr lang="pl-PL" sz="1800" dirty="0"/>
              <a:t>- za dobrą praktykę </a:t>
            </a:r>
            <a:r>
              <a:rPr lang="pl-PL" sz="1800" dirty="0" smtClean="0"/>
              <a:t/>
            </a:r>
            <a:br>
              <a:rPr lang="pl-PL" sz="1800" dirty="0" smtClean="0"/>
            </a:br>
            <a:r>
              <a:rPr lang="pl-PL" sz="1800" dirty="0" smtClean="0"/>
              <a:t>w </a:t>
            </a:r>
            <a:r>
              <a:rPr lang="pl-PL" sz="1800" dirty="0"/>
              <a:t>dostosowywaniu wsparcia do indywidualnych potrzeb opiekunów </a:t>
            </a:r>
            <a:r>
              <a:rPr lang="pl-PL" sz="1800" dirty="0" smtClean="0"/>
              <a:t/>
            </a:r>
            <a:br>
              <a:rPr lang="pl-PL" sz="1800" dirty="0" smtClean="0"/>
            </a:br>
            <a:r>
              <a:rPr lang="pl-PL" sz="1800" dirty="0" smtClean="0"/>
              <a:t>może </a:t>
            </a:r>
            <a:r>
              <a:rPr lang="pl-PL" sz="1800" dirty="0"/>
              <a:t>posłużyć amerykański program TCARE</a:t>
            </a:r>
            <a:r>
              <a:rPr lang="pl-PL" sz="1800" dirty="0" smtClean="0"/>
              <a:t>®. </a:t>
            </a:r>
          </a:p>
          <a:p>
            <a:pPr marL="0" lvl="0" indent="0" algn="just">
              <a:buNone/>
            </a:pPr>
            <a:endParaRPr lang="pl-PL" sz="1800" dirty="0"/>
          </a:p>
          <a:p>
            <a:pPr marL="0" indent="0" algn="just">
              <a:buNone/>
            </a:pPr>
            <a:endParaRPr lang="pl-PL" sz="2000" dirty="0"/>
          </a:p>
        </p:txBody>
      </p:sp>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 name="Symbol zastępczy numeru slajdu 5"/>
          <p:cNvSpPr>
            <a:spLocks noGrp="1"/>
          </p:cNvSpPr>
          <p:nvPr>
            <p:ph type="sldNum" sz="quarter" idx="12"/>
          </p:nvPr>
        </p:nvSpPr>
        <p:spPr/>
        <p:txBody>
          <a:bodyPr/>
          <a:lstStyle/>
          <a:p>
            <a:fld id="{3394E9E9-C20D-433F-BE9F-E3A27603493D}" type="slidenum">
              <a:rPr lang="pl-PL" smtClean="0"/>
              <a:pPr/>
              <a:t>25</a:t>
            </a:fld>
            <a:endParaRPr lang="pl-PL"/>
          </a:p>
        </p:txBody>
      </p:sp>
    </p:spTree>
    <p:extLst>
      <p:ext uri="{BB962C8B-B14F-4D97-AF65-F5344CB8AC3E}">
        <p14:creationId xmlns="" xmlns:p14="http://schemas.microsoft.com/office/powerpoint/2010/main" val="1266939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a:blip>
          <a:srcRect/>
          <a:stretch>
            <a:fillRect/>
          </a:stretch>
        </p:blipFill>
        <p:spPr bwMode="auto">
          <a:xfrm>
            <a:off x="6689754" y="4725144"/>
            <a:ext cx="2454246" cy="2132856"/>
          </a:xfrm>
          <a:prstGeom prst="rect">
            <a:avLst/>
          </a:prstGeom>
          <a:noFill/>
          <a:ln w="9525">
            <a:noFill/>
            <a:miter lim="800000"/>
            <a:headEnd/>
            <a:tailEnd/>
          </a:ln>
          <a:effectLst/>
        </p:spPr>
      </p:pic>
      <p:sp>
        <p:nvSpPr>
          <p:cNvPr id="2" name="Tytuł 1"/>
          <p:cNvSpPr>
            <a:spLocks noGrp="1"/>
          </p:cNvSpPr>
          <p:nvPr>
            <p:ph type="title"/>
          </p:nvPr>
        </p:nvSpPr>
        <p:spPr>
          <a:xfrm>
            <a:off x="1691680" y="0"/>
            <a:ext cx="7200800" cy="908720"/>
          </a:xfrm>
        </p:spPr>
        <p:txBody>
          <a:bodyPr>
            <a:normAutofit/>
          </a:bodyPr>
          <a:lstStyle/>
          <a:p>
            <a:r>
              <a:rPr lang="pl-PL" sz="2400" b="1" dirty="0" smtClean="0">
                <a:solidFill>
                  <a:schemeClr val="tx2">
                    <a:lumMod val="75000"/>
                  </a:schemeClr>
                </a:solidFill>
              </a:rPr>
              <a:t>Rekomendacje</a:t>
            </a:r>
            <a:endParaRPr lang="pl-PL" sz="2400" b="1" dirty="0">
              <a:solidFill>
                <a:schemeClr val="tx2">
                  <a:lumMod val="75000"/>
                </a:schemeClr>
              </a:solidFill>
            </a:endParaRPr>
          </a:p>
        </p:txBody>
      </p:sp>
      <p:sp>
        <p:nvSpPr>
          <p:cNvPr id="3" name="Symbol zastępczy zawartości 2"/>
          <p:cNvSpPr>
            <a:spLocks noGrp="1"/>
          </p:cNvSpPr>
          <p:nvPr>
            <p:ph idx="1"/>
          </p:nvPr>
        </p:nvSpPr>
        <p:spPr>
          <a:xfrm>
            <a:off x="539552" y="1052736"/>
            <a:ext cx="8229600" cy="4785395"/>
          </a:xfrm>
        </p:spPr>
        <p:txBody>
          <a:bodyPr>
            <a:noAutofit/>
          </a:bodyPr>
          <a:lstStyle/>
          <a:p>
            <a:pPr lvl="0" algn="just"/>
            <a:r>
              <a:rPr lang="pl-PL" sz="1800" dirty="0" smtClean="0"/>
              <a:t>Potrzeba wykorzystania w zdecydowanie większej skali istniejących już instrumentów wsparcia opiekunów oraz konieczność uruchamiania nowych.</a:t>
            </a:r>
          </a:p>
          <a:p>
            <a:pPr algn="just"/>
            <a:endParaRPr lang="pl-PL" sz="1000" dirty="0" smtClean="0"/>
          </a:p>
          <a:p>
            <a:pPr algn="just"/>
            <a:r>
              <a:rPr lang="pl-PL" sz="1800" b="1" dirty="0" smtClean="0"/>
              <a:t>Numer </a:t>
            </a:r>
            <a:r>
              <a:rPr lang="pl-PL" sz="1800" b="1" dirty="0"/>
              <a:t>1 - Rozwój placówek zapewniających dzienną opiekę i aktywizację osób starszych </a:t>
            </a:r>
            <a:r>
              <a:rPr lang="pl-PL" sz="1800" dirty="0"/>
              <a:t>- w elastycznej formie dostosowanej do zróżnicowanych potrzeb opiekunów rodzinnych (</a:t>
            </a:r>
            <a:r>
              <a:rPr lang="pl-PL" sz="1800" b="1" dirty="0"/>
              <a:t>pobyt doraźny, pobyt czasowy</a:t>
            </a:r>
            <a:r>
              <a:rPr lang="pl-PL" sz="1800" dirty="0"/>
              <a:t>), </a:t>
            </a:r>
            <a:r>
              <a:rPr lang="pl-PL" sz="1800" b="1" dirty="0" smtClean="0"/>
              <a:t>dla osób </a:t>
            </a:r>
            <a:r>
              <a:rPr lang="pl-PL" sz="1800" b="1" dirty="0"/>
              <a:t>starszych </a:t>
            </a:r>
            <a:r>
              <a:rPr lang="pl-PL" sz="1800" b="1" dirty="0" smtClean="0"/>
              <a:t/>
            </a:r>
            <a:br>
              <a:rPr lang="pl-PL" sz="1800" b="1" dirty="0" smtClean="0"/>
            </a:br>
            <a:r>
              <a:rPr lang="pl-PL" sz="1800" b="1" dirty="0" smtClean="0"/>
              <a:t>z </a:t>
            </a:r>
            <a:r>
              <a:rPr lang="pl-PL" sz="1800" b="1" dirty="0"/>
              <a:t>zespołami otępiennymi</a:t>
            </a:r>
            <a:r>
              <a:rPr lang="pl-PL" sz="1800" dirty="0"/>
              <a:t>, w tym z Chorobą Alzheimera, zapewniających </a:t>
            </a:r>
            <a:r>
              <a:rPr lang="pl-PL" sz="1800" b="1" dirty="0"/>
              <a:t>czas </a:t>
            </a:r>
            <a:r>
              <a:rPr lang="pl-PL" sz="1800" b="1" dirty="0" smtClean="0"/>
              <a:t/>
            </a:r>
            <a:br>
              <a:rPr lang="pl-PL" sz="1800" b="1" dirty="0" smtClean="0"/>
            </a:br>
            <a:r>
              <a:rPr lang="pl-PL" sz="1800" b="1" dirty="0" smtClean="0"/>
              <a:t>na </a:t>
            </a:r>
            <a:r>
              <a:rPr lang="pl-PL" sz="1800" b="1" dirty="0"/>
              <a:t>adaptację</a:t>
            </a:r>
            <a:r>
              <a:rPr lang="pl-PL" sz="1800" dirty="0"/>
              <a:t>, </a:t>
            </a:r>
            <a:r>
              <a:rPr lang="pl-PL" sz="1800" b="1" dirty="0"/>
              <a:t>transport</a:t>
            </a:r>
            <a:r>
              <a:rPr lang="pl-PL" sz="1800" dirty="0"/>
              <a:t> z i do ośrodka. </a:t>
            </a:r>
            <a:endParaRPr lang="pl-PL" sz="1800" dirty="0" smtClean="0"/>
          </a:p>
          <a:p>
            <a:pPr marL="0" indent="0" algn="just">
              <a:buNone/>
            </a:pPr>
            <a:endParaRPr lang="pl-PL" sz="1000" dirty="0"/>
          </a:p>
          <a:p>
            <a:pPr lvl="0" algn="just"/>
            <a:r>
              <a:rPr lang="pl-PL" sz="1800" b="1" dirty="0"/>
              <a:t>Uruchamianie miejsc i usług „odciążeniowych”, „</a:t>
            </a:r>
            <a:r>
              <a:rPr lang="pl-PL" sz="1800" b="1" dirty="0" err="1"/>
              <a:t>wytchnieniowych</a:t>
            </a:r>
            <a:r>
              <a:rPr lang="pl-PL" sz="1800" b="1" dirty="0"/>
              <a:t>” </a:t>
            </a:r>
            <a:r>
              <a:rPr lang="pl-PL" sz="1800" dirty="0"/>
              <a:t>– oferujących wysokiej jakości usługi, </a:t>
            </a:r>
            <a:r>
              <a:rPr lang="pl-PL" sz="1800" dirty="0" smtClean="0"/>
              <a:t>redukujących </a:t>
            </a:r>
            <a:r>
              <a:rPr lang="pl-PL" sz="1800" dirty="0"/>
              <a:t>obawy opiekunów, </a:t>
            </a:r>
            <a:r>
              <a:rPr lang="pl-PL" sz="1800" b="1" dirty="0"/>
              <a:t>z</a:t>
            </a:r>
            <a:r>
              <a:rPr lang="pl-PL" sz="1800" dirty="0"/>
              <a:t> </a:t>
            </a:r>
            <a:r>
              <a:rPr lang="pl-PL" sz="1800" b="1" dirty="0"/>
              <a:t>systemem kwalifikacji</a:t>
            </a:r>
            <a:r>
              <a:rPr lang="pl-PL" sz="1800" dirty="0"/>
              <a:t>, </a:t>
            </a:r>
            <a:r>
              <a:rPr lang="pl-PL" sz="1800" b="1" dirty="0"/>
              <a:t>organizowanych również w </a:t>
            </a:r>
            <a:r>
              <a:rPr lang="pl-PL" sz="1800" b="1" dirty="0" smtClean="0"/>
              <a:t>domach</a:t>
            </a:r>
            <a:r>
              <a:rPr lang="pl-PL" sz="1800" dirty="0" smtClean="0"/>
              <a:t>.</a:t>
            </a:r>
            <a:endParaRPr lang="pl-PL" sz="1800" dirty="0"/>
          </a:p>
          <a:p>
            <a:pPr algn="just"/>
            <a:endParaRPr lang="pl-PL" sz="1800" dirty="0"/>
          </a:p>
        </p:txBody>
      </p:sp>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 name="Symbol zastępczy numeru slajdu 5"/>
          <p:cNvSpPr>
            <a:spLocks noGrp="1"/>
          </p:cNvSpPr>
          <p:nvPr>
            <p:ph type="sldNum" sz="quarter" idx="12"/>
          </p:nvPr>
        </p:nvSpPr>
        <p:spPr/>
        <p:txBody>
          <a:bodyPr/>
          <a:lstStyle/>
          <a:p>
            <a:fld id="{3394E9E9-C20D-433F-BE9F-E3A27603493D}" type="slidenum">
              <a:rPr lang="pl-PL" smtClean="0"/>
              <a:pPr/>
              <a:t>26</a:t>
            </a:fld>
            <a:endParaRPr lang="pl-PL"/>
          </a:p>
        </p:txBody>
      </p:sp>
    </p:spTree>
    <p:extLst>
      <p:ext uri="{BB962C8B-B14F-4D97-AF65-F5344CB8AC3E}">
        <p14:creationId xmlns="" xmlns:p14="http://schemas.microsoft.com/office/powerpoint/2010/main" val="2733251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lum/>
          </a:blip>
          <a:srcRect/>
          <a:stretch>
            <a:fillRect/>
          </a:stretch>
        </p:blipFill>
        <p:spPr bwMode="auto">
          <a:xfrm>
            <a:off x="6689754" y="4725144"/>
            <a:ext cx="2454246" cy="2132856"/>
          </a:xfrm>
          <a:prstGeom prst="rect">
            <a:avLst/>
          </a:prstGeom>
          <a:noFill/>
          <a:ln w="9525">
            <a:noFill/>
            <a:miter lim="800000"/>
            <a:headEnd/>
            <a:tailEnd/>
          </a:ln>
          <a:effectLst/>
        </p:spPr>
      </p:pic>
      <p:sp>
        <p:nvSpPr>
          <p:cNvPr id="3" name="Symbol zastępczy zawartości 2"/>
          <p:cNvSpPr>
            <a:spLocks noGrp="1"/>
          </p:cNvSpPr>
          <p:nvPr>
            <p:ph idx="1"/>
          </p:nvPr>
        </p:nvSpPr>
        <p:spPr>
          <a:xfrm>
            <a:off x="467544" y="1124744"/>
            <a:ext cx="8229600" cy="4525963"/>
          </a:xfrm>
        </p:spPr>
        <p:txBody>
          <a:bodyPr>
            <a:normAutofit/>
          </a:bodyPr>
          <a:lstStyle/>
          <a:p>
            <a:pPr algn="just"/>
            <a:r>
              <a:rPr lang="pl-PL" sz="1800" b="1" dirty="0"/>
              <a:t>Zorganizowanie dostępu do zintegrowanej, kompleksowej informacji </a:t>
            </a:r>
            <a:r>
              <a:rPr lang="pl-PL" sz="1800" dirty="0"/>
              <a:t>- regionalny </a:t>
            </a:r>
            <a:r>
              <a:rPr lang="pl-PL" sz="1800" b="1" dirty="0"/>
              <a:t>portal internetowy </a:t>
            </a:r>
            <a:r>
              <a:rPr lang="pl-PL" sz="1800" dirty="0" smtClean="0"/>
              <a:t>(współtworzony </a:t>
            </a:r>
            <a:r>
              <a:rPr lang="pl-PL" sz="1800" dirty="0"/>
              <a:t>też przez samych opiekunów, adresowany również do kadr), </a:t>
            </a:r>
            <a:r>
              <a:rPr lang="pl-PL" sz="1800" b="1" dirty="0"/>
              <a:t>internetowe doradztwo, doradztwo telefoniczne, szkolenia komputerowe</a:t>
            </a:r>
            <a:r>
              <a:rPr lang="pl-PL" sz="1800" dirty="0"/>
              <a:t>, ułatwianie dostępu do sprzętu komputerowego i łączy, informacja publikowana w formie drukowanej, </a:t>
            </a:r>
            <a:r>
              <a:rPr lang="pl-PL" sz="1800" b="1" dirty="0"/>
              <a:t>kursy i szkolenia, również w formach wychodzących do odbiorców </a:t>
            </a:r>
            <a:r>
              <a:rPr lang="pl-PL" sz="1800" dirty="0"/>
              <a:t>– </a:t>
            </a:r>
            <a:r>
              <a:rPr lang="pl-PL" sz="1800" b="1" dirty="0"/>
              <a:t>asystent opieki</a:t>
            </a:r>
            <a:r>
              <a:rPr lang="pl-PL" sz="1800" dirty="0" smtClean="0"/>
              <a:t>.</a:t>
            </a:r>
          </a:p>
          <a:p>
            <a:pPr algn="just"/>
            <a:endParaRPr lang="pl-PL" sz="1000" dirty="0"/>
          </a:p>
          <a:p>
            <a:pPr lvl="0" algn="just"/>
            <a:r>
              <a:rPr lang="pl-PL" sz="1800" b="1" dirty="0"/>
              <a:t>Warunek przydatności – kompleksowość, aktualność, język, pogłębianie zagadnień, zaangażowanie, profesjonalizm, doświadczenie, promocja w celu rozpoznawalności i zaufania do treści</a:t>
            </a:r>
            <a:r>
              <a:rPr lang="pl-PL" sz="1800" b="1" dirty="0" smtClean="0"/>
              <a:t>.</a:t>
            </a:r>
          </a:p>
          <a:p>
            <a:pPr marL="0" lvl="0" indent="0" algn="just">
              <a:buNone/>
            </a:pPr>
            <a:endParaRPr lang="pl-PL" sz="1000" dirty="0"/>
          </a:p>
          <a:p>
            <a:pPr lvl="0" algn="just"/>
            <a:r>
              <a:rPr lang="pl-PL" sz="1800" b="1" dirty="0"/>
              <a:t>Redukowanie </a:t>
            </a:r>
            <a:r>
              <a:rPr lang="pl-PL" sz="1800" b="1" dirty="0" smtClean="0"/>
              <a:t>obciążenia </a:t>
            </a:r>
            <a:r>
              <a:rPr lang="pl-PL" sz="1800" b="1" dirty="0"/>
              <a:t>psychicznego opiekunów - telefon zaufania, poradnictwo psychologiczne, grupy wsparcia.</a:t>
            </a:r>
          </a:p>
          <a:p>
            <a:pPr marL="0" indent="0" algn="just">
              <a:buNone/>
            </a:pPr>
            <a:endParaRPr lang="pl-PL" dirty="0"/>
          </a:p>
        </p:txBody>
      </p:sp>
      <p:sp>
        <p:nvSpPr>
          <p:cNvPr id="4" name="Tytuł 1"/>
          <p:cNvSpPr>
            <a:spLocks noGrp="1"/>
          </p:cNvSpPr>
          <p:nvPr>
            <p:ph type="title"/>
          </p:nvPr>
        </p:nvSpPr>
        <p:spPr>
          <a:xfrm>
            <a:off x="1691680" y="0"/>
            <a:ext cx="7200800" cy="836712"/>
          </a:xfrm>
        </p:spPr>
        <p:txBody>
          <a:bodyPr>
            <a:normAutofit/>
          </a:bodyPr>
          <a:lstStyle/>
          <a:p>
            <a:r>
              <a:rPr lang="pl-PL" sz="2400" b="1" dirty="0" smtClean="0">
                <a:solidFill>
                  <a:schemeClr val="tx2">
                    <a:lumMod val="75000"/>
                  </a:schemeClr>
                </a:solidFill>
              </a:rPr>
              <a:t>Rekomendacje</a:t>
            </a:r>
            <a:endParaRPr lang="pl-PL" sz="2400" b="1" dirty="0">
              <a:solidFill>
                <a:schemeClr val="tx2">
                  <a:lumMod val="75000"/>
                </a:schemeClr>
              </a:solidFill>
            </a:endParaRPr>
          </a:p>
        </p:txBody>
      </p:sp>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 name="Symbol zastępczy numeru slajdu 1"/>
          <p:cNvSpPr>
            <a:spLocks noGrp="1"/>
          </p:cNvSpPr>
          <p:nvPr>
            <p:ph type="sldNum" sz="quarter" idx="12"/>
          </p:nvPr>
        </p:nvSpPr>
        <p:spPr/>
        <p:txBody>
          <a:bodyPr/>
          <a:lstStyle/>
          <a:p>
            <a:fld id="{3394E9E9-C20D-433F-BE9F-E3A27603493D}" type="slidenum">
              <a:rPr lang="pl-PL" smtClean="0"/>
              <a:pPr/>
              <a:t>27</a:t>
            </a:fld>
            <a:endParaRPr lang="pl-PL"/>
          </a:p>
        </p:txBody>
      </p:sp>
    </p:spTree>
    <p:extLst>
      <p:ext uri="{BB962C8B-B14F-4D97-AF65-F5344CB8AC3E}">
        <p14:creationId xmlns="" xmlns:p14="http://schemas.microsoft.com/office/powerpoint/2010/main" val="1860163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3203848" y="3212976"/>
            <a:ext cx="2290038" cy="3023566"/>
          </a:xfrm>
          <a:prstGeom prst="rect">
            <a:avLst/>
          </a:prstGeom>
          <a:noFill/>
          <a:ln w="9525">
            <a:noFill/>
            <a:miter lim="800000"/>
            <a:headEnd/>
            <a:tailEnd/>
          </a:ln>
          <a:effectLst/>
        </p:spPr>
      </p:pic>
      <p:grpSp>
        <p:nvGrpSpPr>
          <p:cNvPr id="5" name="Grupa 4"/>
          <p:cNvGrpSpPr>
            <a:grpSpLocks noChangeAspect="1"/>
          </p:cNvGrpSpPr>
          <p:nvPr/>
        </p:nvGrpSpPr>
        <p:grpSpPr>
          <a:xfrm>
            <a:off x="179512" y="260648"/>
            <a:ext cx="8712968" cy="792088"/>
            <a:chOff x="1167978" y="3753346"/>
            <a:chExt cx="5937250" cy="539750"/>
          </a:xfrm>
        </p:grpSpPr>
        <p:pic>
          <p:nvPicPr>
            <p:cNvPr id="6" name="Obraz 1" descr="loga_góra_konf_ewaluac.jpg"/>
            <p:cNvPicPr>
              <a:picLocks noChangeAspect="1" noChangeArrowheads="1"/>
            </p:cNvPicPr>
            <p:nvPr/>
          </p:nvPicPr>
          <p:blipFill>
            <a:blip r:embed="rId3" cstate="print"/>
            <a:srcRect/>
            <a:stretch>
              <a:fillRect/>
            </a:stretch>
          </p:blipFill>
          <p:spPr bwMode="auto">
            <a:xfrm>
              <a:off x="1167978" y="3753346"/>
              <a:ext cx="5937250" cy="539750"/>
            </a:xfrm>
            <a:prstGeom prst="rect">
              <a:avLst/>
            </a:prstGeom>
            <a:noFill/>
          </p:spPr>
        </p:pic>
        <p:pic>
          <p:nvPicPr>
            <p:cNvPr id="7" name="Obraz 3" descr="logo_małopolska_poziom.png"/>
            <p:cNvPicPr>
              <a:picLocks noChangeAspect="1" noChangeArrowheads="1"/>
            </p:cNvPicPr>
            <p:nvPr/>
          </p:nvPicPr>
          <p:blipFill>
            <a:blip r:embed="rId4" cstate="print"/>
            <a:srcRect/>
            <a:stretch>
              <a:fillRect/>
            </a:stretch>
          </p:blipFill>
          <p:spPr bwMode="auto">
            <a:xfrm>
              <a:off x="2915816" y="3753346"/>
              <a:ext cx="1656184" cy="539750"/>
            </a:xfrm>
            <a:prstGeom prst="rect">
              <a:avLst/>
            </a:prstGeom>
            <a:solidFill>
              <a:srgbClr val="FFFFFF"/>
            </a:solidFill>
          </p:spPr>
        </p:pic>
      </p:grpSp>
      <p:sp>
        <p:nvSpPr>
          <p:cNvPr id="8" name="Prostokąt 7"/>
          <p:cNvSpPr/>
          <p:nvPr/>
        </p:nvSpPr>
        <p:spPr>
          <a:xfrm>
            <a:off x="467544" y="980728"/>
            <a:ext cx="8280920" cy="338554"/>
          </a:xfrm>
          <a:prstGeom prst="rect">
            <a:avLst/>
          </a:prstGeom>
        </p:spPr>
        <p:txBody>
          <a:bodyPr wrap="square">
            <a:spAutoFit/>
          </a:bodyPr>
          <a:lstStyle/>
          <a:p>
            <a:pPr lvl="0" algn="ctr" fontAlgn="base">
              <a:spcBef>
                <a:spcPct val="0"/>
              </a:spcBef>
              <a:spcAft>
                <a:spcPct val="0"/>
              </a:spcAft>
            </a:pPr>
            <a:r>
              <a:rPr lang="pl-PL" sz="800" dirty="0" smtClean="0">
                <a:ea typeface="Calibri" pitchFamily="34" charset="0"/>
                <a:cs typeface="Calibri" pitchFamily="34" charset="0"/>
              </a:rPr>
              <a:t>Małopolskie Obserwatorium Polityki Społecznej</a:t>
            </a:r>
          </a:p>
          <a:p>
            <a:pPr lvl="0" algn="ctr" fontAlgn="base">
              <a:spcBef>
                <a:spcPct val="0"/>
              </a:spcBef>
              <a:spcAft>
                <a:spcPct val="0"/>
              </a:spcAft>
            </a:pPr>
            <a:r>
              <a:rPr lang="pl-PL" sz="800" dirty="0" smtClean="0">
                <a:ea typeface="Calibri" pitchFamily="34" charset="0"/>
                <a:cs typeface="Calibri" pitchFamily="34" charset="0"/>
              </a:rPr>
              <a:t>projekt współfinansowany przez Unię Europejską w ramach Europejskiego Funduszu Społecznego</a:t>
            </a:r>
            <a:endParaRPr lang="pl-PL" sz="800" dirty="0" smtClean="0">
              <a:cs typeface="Arial" pitchFamily="34" charset="0"/>
            </a:endParaRPr>
          </a:p>
        </p:txBody>
      </p:sp>
      <p:sp>
        <p:nvSpPr>
          <p:cNvPr id="9" name="Prostokąt 8"/>
          <p:cNvSpPr/>
          <p:nvPr/>
        </p:nvSpPr>
        <p:spPr>
          <a:xfrm>
            <a:off x="755576" y="1772816"/>
            <a:ext cx="8280920" cy="215444"/>
          </a:xfrm>
          <a:prstGeom prst="rect">
            <a:avLst/>
          </a:prstGeom>
        </p:spPr>
        <p:txBody>
          <a:bodyPr wrap="square">
            <a:spAutoFit/>
          </a:bodyPr>
          <a:lstStyle/>
          <a:p>
            <a:pPr lvl="0" algn="ctr" fontAlgn="base">
              <a:spcBef>
                <a:spcPct val="0"/>
              </a:spcBef>
              <a:spcAft>
                <a:spcPct val="0"/>
              </a:spcAft>
            </a:pPr>
            <a:endParaRPr lang="pl-PL" sz="800" dirty="0" smtClean="0">
              <a:cs typeface="Arial" pitchFamily="34" charset="0"/>
            </a:endParaRPr>
          </a:p>
        </p:txBody>
      </p:sp>
      <p:sp>
        <p:nvSpPr>
          <p:cNvPr id="10" name="pole tekstowe 4"/>
          <p:cNvSpPr txBox="1">
            <a:spLocks noChangeArrowheads="1"/>
          </p:cNvSpPr>
          <p:nvPr/>
        </p:nvSpPr>
        <p:spPr bwMode="auto">
          <a:xfrm>
            <a:off x="1187624" y="1484784"/>
            <a:ext cx="6265863"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pl-PL" altLang="pl-PL" sz="1800" b="1" dirty="0">
                <a:latin typeface="Arial" pitchFamily="34" charset="0"/>
              </a:rPr>
              <a:t>Dziękuję za uwagę </a:t>
            </a:r>
            <a:r>
              <a:rPr lang="pl-PL" altLang="pl-PL" sz="1800" b="1" dirty="0" smtClean="0">
                <a:latin typeface="Arial" pitchFamily="34" charset="0"/>
              </a:rPr>
              <a:t>!</a:t>
            </a:r>
          </a:p>
          <a:p>
            <a:pPr algn="ctr" eaLnBrk="1" hangingPunct="1">
              <a:spcBef>
                <a:spcPct val="0"/>
              </a:spcBef>
              <a:buFontTx/>
              <a:buNone/>
            </a:pPr>
            <a:endParaRPr lang="pl-PL" altLang="pl-PL" sz="1800" b="1" dirty="0">
              <a:latin typeface="Arial" pitchFamily="34" charset="0"/>
            </a:endParaRPr>
          </a:p>
          <a:p>
            <a:pPr algn="ctr" eaLnBrk="1" hangingPunct="1">
              <a:spcBef>
                <a:spcPct val="0"/>
              </a:spcBef>
              <a:buFontTx/>
              <a:buNone/>
            </a:pPr>
            <a:endParaRPr lang="pl-PL" altLang="pl-PL" sz="800" dirty="0" smtClean="0">
              <a:latin typeface="Arial" pitchFamily="34" charset="0"/>
            </a:endParaRPr>
          </a:p>
          <a:p>
            <a:pPr algn="ctr" eaLnBrk="1" hangingPunct="1">
              <a:spcBef>
                <a:spcPct val="0"/>
              </a:spcBef>
              <a:buFontTx/>
              <a:buNone/>
            </a:pPr>
            <a:r>
              <a:rPr lang="pl-PL" altLang="pl-PL" sz="1800" dirty="0" smtClean="0">
                <a:latin typeface="Arial" pitchFamily="34" charset="0"/>
              </a:rPr>
              <a:t>Małgorzata </a:t>
            </a:r>
            <a:r>
              <a:rPr lang="pl-PL" altLang="pl-PL" sz="1800" dirty="0" err="1" smtClean="0">
                <a:latin typeface="Arial" pitchFamily="34" charset="0"/>
              </a:rPr>
              <a:t>Szlązak</a:t>
            </a:r>
            <a:endParaRPr lang="pl-PL" altLang="pl-PL" sz="1800" dirty="0" smtClean="0">
              <a:latin typeface="Arial" pitchFamily="34" charset="0"/>
            </a:endParaRPr>
          </a:p>
          <a:p>
            <a:pPr algn="ctr" eaLnBrk="1" hangingPunct="1">
              <a:spcBef>
                <a:spcPct val="0"/>
              </a:spcBef>
              <a:buFontTx/>
              <a:buNone/>
            </a:pPr>
            <a:r>
              <a:rPr lang="pl-PL" altLang="pl-PL" sz="1800" dirty="0" err="1" smtClean="0">
                <a:latin typeface="Arial" pitchFamily="34" charset="0"/>
              </a:rPr>
              <a:t>mszlazak@rops.krakow.pl</a:t>
            </a:r>
            <a:endParaRPr lang="pl-PL" altLang="pl-PL" sz="1800" dirty="0" smtClean="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3075" name="Picture 3"/>
          <p:cNvPicPr>
            <a:picLocks noChangeAspect="1" noChangeArrowheads="1"/>
          </p:cNvPicPr>
          <p:nvPr/>
        </p:nvPicPr>
        <p:blipFill>
          <a:blip r:embed="rId3" cstate="print">
            <a:lum bright="20000"/>
          </a:blip>
          <a:srcRect/>
          <a:stretch>
            <a:fillRect/>
          </a:stretch>
        </p:blipFill>
        <p:spPr bwMode="auto">
          <a:xfrm>
            <a:off x="1043608" y="980728"/>
            <a:ext cx="7335183" cy="4680520"/>
          </a:xfrm>
          <a:prstGeom prst="rect">
            <a:avLst/>
          </a:prstGeom>
          <a:ln>
            <a:noFill/>
          </a:ln>
          <a:effectLst>
            <a:softEdge rad="112500"/>
          </a:effectLst>
        </p:spPr>
      </p:pic>
      <p:sp>
        <p:nvSpPr>
          <p:cNvPr id="2" name="Tytuł 1"/>
          <p:cNvSpPr>
            <a:spLocks noGrp="1"/>
          </p:cNvSpPr>
          <p:nvPr>
            <p:ph type="ctrTitle"/>
          </p:nvPr>
        </p:nvSpPr>
        <p:spPr>
          <a:xfrm>
            <a:off x="783856" y="2132856"/>
            <a:ext cx="7772400" cy="1470025"/>
          </a:xfrm>
        </p:spPr>
        <p:txBody>
          <a:bodyPr>
            <a:normAutofit/>
          </a:bodyPr>
          <a:lstStyle/>
          <a:p>
            <a:r>
              <a:rPr lang="pl-PL" sz="2400" b="1" dirty="0" smtClean="0">
                <a:solidFill>
                  <a:schemeClr val="tx2">
                    <a:lumMod val="75000"/>
                  </a:schemeClr>
                </a:solidFill>
              </a:rPr>
              <a:t>Główne problemy opiekunów rodzinnych osób starszych </a:t>
            </a:r>
            <a:br>
              <a:rPr lang="pl-PL" sz="2400" b="1" dirty="0" smtClean="0">
                <a:solidFill>
                  <a:schemeClr val="tx2">
                    <a:lumMod val="75000"/>
                  </a:schemeClr>
                </a:solidFill>
              </a:rPr>
            </a:br>
            <a:r>
              <a:rPr lang="pl-PL" sz="2400" b="1" dirty="0" smtClean="0">
                <a:solidFill>
                  <a:schemeClr val="tx2">
                    <a:lumMod val="75000"/>
                  </a:schemeClr>
                </a:solidFill>
              </a:rPr>
              <a:t>w Małopolsce</a:t>
            </a:r>
            <a:endParaRPr lang="pl-PL" sz="2400" b="1" dirty="0">
              <a:solidFill>
                <a:schemeClr val="tx2">
                  <a:lumMod val="75000"/>
                </a:schemeClr>
              </a:solidFill>
            </a:endParaRPr>
          </a:p>
        </p:txBody>
      </p:sp>
    </p:spTree>
    <p:extLst>
      <p:ext uri="{BB962C8B-B14F-4D97-AF65-F5344CB8AC3E}">
        <p14:creationId xmlns="" xmlns:p14="http://schemas.microsoft.com/office/powerpoint/2010/main" val="278025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lum bright="30000"/>
          </a:blip>
          <a:srcRect/>
          <a:stretch>
            <a:fillRect/>
          </a:stretch>
        </p:blipFill>
        <p:spPr bwMode="auto">
          <a:xfrm>
            <a:off x="323528" y="2240868"/>
            <a:ext cx="8568952" cy="4428492"/>
          </a:xfrm>
          <a:prstGeom prst="rect">
            <a:avLst/>
          </a:prstGeom>
          <a:ln>
            <a:noFill/>
          </a:ln>
          <a:effectLst>
            <a:softEdge rad="112500"/>
          </a:effectLst>
        </p:spPr>
      </p:pic>
      <p:sp>
        <p:nvSpPr>
          <p:cNvPr id="2" name="Tytuł 1"/>
          <p:cNvSpPr>
            <a:spLocks noGrp="1"/>
          </p:cNvSpPr>
          <p:nvPr>
            <p:ph type="title"/>
          </p:nvPr>
        </p:nvSpPr>
        <p:spPr>
          <a:xfrm>
            <a:off x="1331640" y="0"/>
            <a:ext cx="7272808" cy="908720"/>
          </a:xfrm>
        </p:spPr>
        <p:txBody>
          <a:bodyPr>
            <a:normAutofit/>
          </a:bodyPr>
          <a:lstStyle/>
          <a:p>
            <a:r>
              <a:rPr lang="pl-PL" sz="2400" b="1" dirty="0" smtClean="0">
                <a:solidFill>
                  <a:schemeClr val="tx2">
                    <a:lumMod val="75000"/>
                  </a:schemeClr>
                </a:solidFill>
              </a:rPr>
              <a:t>Brak informacji</a:t>
            </a:r>
          </a:p>
        </p:txBody>
      </p:sp>
      <p:sp>
        <p:nvSpPr>
          <p:cNvPr id="5" name="Objaśnienie prostokątne zaokrąglone 4"/>
          <p:cNvSpPr/>
          <p:nvPr/>
        </p:nvSpPr>
        <p:spPr>
          <a:xfrm>
            <a:off x="5292080" y="2348880"/>
            <a:ext cx="3600400" cy="23762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Tak samo, jak </a:t>
            </a:r>
            <a:r>
              <a:rPr lang="pl-PL" sz="1600" b="1" i="1" dirty="0"/>
              <a:t>to dofinansowanie na łazienkę, ja to mogłam mieć dawno, ja tego nie wiedziałam w ogóle</a:t>
            </a:r>
            <a:r>
              <a:rPr lang="pl-PL" sz="1600" i="1" dirty="0"/>
              <a:t>. </a:t>
            </a:r>
            <a:r>
              <a:rPr lang="pl-PL" sz="1600" i="1" dirty="0" smtClean="0"/>
              <a:t/>
            </a:r>
            <a:br>
              <a:rPr lang="pl-PL" sz="1600" i="1" dirty="0" smtClean="0"/>
            </a:br>
            <a:r>
              <a:rPr lang="pl-PL" sz="1600" i="1" dirty="0" smtClean="0"/>
              <a:t>Nie </a:t>
            </a:r>
            <a:r>
              <a:rPr lang="pl-PL" sz="1600" i="1" dirty="0"/>
              <a:t>wiedziałam, że coś takiego jest! Że coś takiego jest, bo tego nie informują tak bardzo i dopiero, a to już były lata, lata, lata, a ja z 10 – 15 lat mamę przy wannie myłam i lałam na całą </a:t>
            </a:r>
            <a:r>
              <a:rPr lang="pl-PL" sz="1600" i="1" dirty="0" smtClean="0"/>
              <a:t>łazienkę... </a:t>
            </a:r>
            <a:endParaRPr lang="pl-PL" sz="1600" dirty="0"/>
          </a:p>
        </p:txBody>
      </p:sp>
      <p:sp>
        <p:nvSpPr>
          <p:cNvPr id="6" name="Objaśnienie prostokątne zaokrąglone 5"/>
          <p:cNvSpPr/>
          <p:nvPr/>
        </p:nvSpPr>
        <p:spPr>
          <a:xfrm>
            <a:off x="323528" y="2708920"/>
            <a:ext cx="3456384" cy="1296144"/>
          </a:xfrm>
          <a:prstGeom prst="wedgeRoundRectCallou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Wyobraźcie sobie Państwo, ta mama leży już no dobre z 9 lat i one </a:t>
            </a:r>
            <a:r>
              <a:rPr lang="pl-PL" sz="1600" b="1" i="1" dirty="0"/>
              <a:t>kupowały </a:t>
            </a:r>
            <a:r>
              <a:rPr lang="pl-PL" sz="1600" b="1" i="1" dirty="0" err="1"/>
              <a:t>pieluchomajtki</a:t>
            </a:r>
            <a:r>
              <a:rPr lang="pl-PL" sz="1600" b="1" i="1" dirty="0"/>
              <a:t> na 100%, </a:t>
            </a:r>
            <a:r>
              <a:rPr lang="pl-PL" sz="1600" i="1" dirty="0"/>
              <a:t>no proszę Państwa, no gdzieś ten lekarz pierwszego kontaktu był.</a:t>
            </a:r>
            <a:endParaRPr lang="pl-PL" sz="1600" dirty="0"/>
          </a:p>
        </p:txBody>
      </p:sp>
      <p:sp>
        <p:nvSpPr>
          <p:cNvPr id="7" name="pole tekstowe 6"/>
          <p:cNvSpPr txBox="1"/>
          <p:nvPr/>
        </p:nvSpPr>
        <p:spPr>
          <a:xfrm>
            <a:off x="360040" y="1052737"/>
            <a:ext cx="8100392" cy="1200329"/>
          </a:xfrm>
          <a:prstGeom prst="rect">
            <a:avLst/>
          </a:prstGeom>
          <a:noFill/>
        </p:spPr>
        <p:txBody>
          <a:bodyPr wrap="square" rtlCol="0">
            <a:spAutoFit/>
          </a:bodyPr>
          <a:lstStyle/>
          <a:p>
            <a:pPr marL="285750" indent="-285750" algn="just">
              <a:buFont typeface="Arial" panose="020B0604020202020204" pitchFamily="34" charset="0"/>
              <a:buChar char="•"/>
            </a:pPr>
            <a:r>
              <a:rPr lang="pl-PL" dirty="0" smtClean="0"/>
              <a:t>Opiekunowie nieformalni nie </a:t>
            </a:r>
            <a:r>
              <a:rPr lang="pl-PL" dirty="0"/>
              <a:t>posiadają </a:t>
            </a:r>
            <a:r>
              <a:rPr lang="pl-PL" dirty="0" smtClean="0"/>
              <a:t>wiedzy </a:t>
            </a:r>
            <a:r>
              <a:rPr lang="pl-PL" dirty="0"/>
              <a:t>o wielu przysługujących usługach, ulgach czy formach wsparcia mogących im opiekę </a:t>
            </a:r>
            <a:r>
              <a:rPr lang="pl-PL" dirty="0" smtClean="0"/>
              <a:t>ułatwić. Brak wiedzy pociąga za sobą kolejne problemy, np. ekonomiczne.</a:t>
            </a:r>
          </a:p>
          <a:p>
            <a:endParaRPr lang="pl-PL" dirty="0"/>
          </a:p>
        </p:txBody>
      </p:sp>
      <p:sp>
        <p:nvSpPr>
          <p:cNvPr id="14" name="Objaśnienie prostokątne zaokrąglone 13"/>
          <p:cNvSpPr/>
          <p:nvPr/>
        </p:nvSpPr>
        <p:spPr>
          <a:xfrm>
            <a:off x="251520" y="4844962"/>
            <a:ext cx="5400600" cy="1392350"/>
          </a:xfrm>
          <a:prstGeom prst="wedgeRoundRectCallou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Natomiast ona nie wie, że na przykład może iść do placówki rehabilitacji i </a:t>
            </a:r>
            <a:r>
              <a:rPr lang="pl-PL" sz="1600" b="1" i="1" dirty="0"/>
              <a:t>może zamówić rehabilitację domową</a:t>
            </a:r>
            <a:r>
              <a:rPr lang="pl-PL" sz="1600" i="1" dirty="0"/>
              <a:t>, ja im to muszę mówić, ponieważ 15% kontraktu jest przeznaczone na rehabilitację domową. </a:t>
            </a:r>
            <a:r>
              <a:rPr lang="pl-PL" sz="1600" b="1" i="1" dirty="0"/>
              <a:t>A najśmieszniejsze jest to, że wszyscy są przekonani, że tego nie </a:t>
            </a:r>
            <a:r>
              <a:rPr lang="pl-PL" sz="1600" b="1" i="1" dirty="0" smtClean="0"/>
              <a:t>ma </a:t>
            </a:r>
            <a:r>
              <a:rPr lang="pl-PL" sz="1600" i="1" dirty="0" smtClean="0"/>
              <a:t>(…)</a:t>
            </a:r>
            <a:endParaRPr lang="pl-PL" sz="1600" i="1" dirty="0"/>
          </a:p>
        </p:txBody>
      </p:sp>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 xmlns:p14="http://schemas.microsoft.com/office/powerpoint/2010/main" val="1631963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lum bright="30000"/>
          </a:blip>
          <a:srcRect/>
          <a:stretch>
            <a:fillRect/>
          </a:stretch>
        </p:blipFill>
        <p:spPr bwMode="auto">
          <a:xfrm>
            <a:off x="179512" y="2276872"/>
            <a:ext cx="8568952" cy="4428492"/>
          </a:xfrm>
          <a:prstGeom prst="rect">
            <a:avLst/>
          </a:prstGeom>
          <a:ln>
            <a:noFill/>
          </a:ln>
          <a:effectLst>
            <a:softEdge rad="112500"/>
          </a:effectLst>
        </p:spPr>
      </p:pic>
      <p:sp>
        <p:nvSpPr>
          <p:cNvPr id="2" name="Tytuł 1"/>
          <p:cNvSpPr>
            <a:spLocks noGrp="1"/>
          </p:cNvSpPr>
          <p:nvPr>
            <p:ph type="title"/>
          </p:nvPr>
        </p:nvSpPr>
        <p:spPr>
          <a:xfrm>
            <a:off x="1648981" y="28384"/>
            <a:ext cx="7200800" cy="778098"/>
          </a:xfrm>
        </p:spPr>
        <p:txBody>
          <a:bodyPr>
            <a:normAutofit/>
          </a:bodyPr>
          <a:lstStyle/>
          <a:p>
            <a:r>
              <a:rPr lang="pl-PL" sz="2400" b="1" dirty="0" smtClean="0">
                <a:solidFill>
                  <a:schemeClr val="tx2">
                    <a:lumMod val="75000"/>
                  </a:schemeClr>
                </a:solidFill>
              </a:rPr>
              <a:t>„Sektorowość” informacji</a:t>
            </a:r>
            <a:endParaRPr lang="pl-PL" sz="2400" b="1" dirty="0">
              <a:solidFill>
                <a:schemeClr val="tx2">
                  <a:lumMod val="75000"/>
                </a:schemeClr>
              </a:solidFill>
            </a:endParaRPr>
          </a:p>
        </p:txBody>
      </p:sp>
      <p:sp>
        <p:nvSpPr>
          <p:cNvPr id="5" name="Symbol zastępczy zawartości 4"/>
          <p:cNvSpPr>
            <a:spLocks noGrp="1"/>
          </p:cNvSpPr>
          <p:nvPr>
            <p:ph idx="1"/>
          </p:nvPr>
        </p:nvSpPr>
        <p:spPr>
          <a:xfrm>
            <a:off x="457200" y="1052736"/>
            <a:ext cx="8229600" cy="5073427"/>
          </a:xfrm>
        </p:spPr>
        <p:txBody>
          <a:bodyPr>
            <a:normAutofit/>
          </a:bodyPr>
          <a:lstStyle/>
          <a:p>
            <a:pPr algn="just"/>
            <a:r>
              <a:rPr lang="pl-PL" sz="1800" dirty="0" smtClean="0"/>
              <a:t>Dodatkową </a:t>
            </a:r>
            <a:r>
              <a:rPr lang="pl-PL" sz="1800" dirty="0"/>
              <a:t>trudnością w ułatwieniu opiekunom rodzinnym dostępu do informacji jest fakt, iż są one rozsiane, ulokowane w wielu sektorach – służby zdrowia, pomocy społecznej czy ubezpieczeń społecznych, pomiędzy którymi nie dokonuje się ich wymiana. </a:t>
            </a:r>
          </a:p>
        </p:txBody>
      </p:sp>
      <p:sp>
        <p:nvSpPr>
          <p:cNvPr id="7" name="Objaśnienie prostokątne zaokrąglone 6"/>
          <p:cNvSpPr/>
          <p:nvPr/>
        </p:nvSpPr>
        <p:spPr>
          <a:xfrm>
            <a:off x="1043608" y="2420888"/>
            <a:ext cx="3384376" cy="936104"/>
          </a:xfrm>
          <a:prstGeom prst="wedgeRoundRectCallou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k</a:t>
            </a:r>
            <a:r>
              <a:rPr lang="pl-PL" sz="1600" i="1" dirty="0" smtClean="0"/>
              <a:t>tóre </a:t>
            </a:r>
            <a:r>
              <a:rPr lang="pl-PL" sz="1600" i="1" dirty="0"/>
              <a:t>są rozproszone, bo informacje są </a:t>
            </a:r>
            <a:r>
              <a:rPr lang="pl-PL" sz="1600" b="1" i="1" dirty="0"/>
              <a:t>zdecentralizowane </a:t>
            </a:r>
            <a:r>
              <a:rPr lang="pl-PL" sz="1600" b="1" i="1" dirty="0" smtClean="0"/>
              <a:t>i </a:t>
            </a:r>
            <a:r>
              <a:rPr lang="pl-PL" sz="1600" b="1" i="1" dirty="0"/>
              <a:t>resortowe</a:t>
            </a:r>
            <a:r>
              <a:rPr lang="pl-PL" sz="1600" i="1" dirty="0"/>
              <a:t>.</a:t>
            </a:r>
            <a:endParaRPr lang="pl-PL" sz="1600" dirty="0"/>
          </a:p>
        </p:txBody>
      </p:sp>
      <p:sp>
        <p:nvSpPr>
          <p:cNvPr id="8" name="Objaśnienie prostokątne zaokrąglone 7"/>
          <p:cNvSpPr/>
          <p:nvPr/>
        </p:nvSpPr>
        <p:spPr>
          <a:xfrm>
            <a:off x="323528" y="4365104"/>
            <a:ext cx="3888432" cy="1440160"/>
          </a:xfrm>
          <a:prstGeom prst="wedgeRoundRectCallou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A potem druga sprawa to jest poruszanie się po systemie, po systemie społecznym i medycznym, bo ja jestem często bezradna, nie wiem co ten pacjent, do kogo, z czym ma się zwrócić, to Pani z NFZ-tu wie.</a:t>
            </a:r>
          </a:p>
        </p:txBody>
      </p:sp>
      <p:sp>
        <p:nvSpPr>
          <p:cNvPr id="9" name="Objaśnienie prostokątne zaokrąglone 8"/>
          <p:cNvSpPr/>
          <p:nvPr/>
        </p:nvSpPr>
        <p:spPr>
          <a:xfrm>
            <a:off x="5364088" y="5157192"/>
            <a:ext cx="3240360" cy="1152128"/>
          </a:xfrm>
          <a:prstGeom prst="wedgeRoundRectCallou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smtClean="0">
                <a:solidFill>
                  <a:schemeClr val="bg1"/>
                </a:solidFill>
              </a:rPr>
              <a:t>Nie ma, </a:t>
            </a:r>
            <a:r>
              <a:rPr lang="pl-PL" sz="1600" b="1" i="1" dirty="0" smtClean="0">
                <a:solidFill>
                  <a:schemeClr val="bg1"/>
                </a:solidFill>
              </a:rPr>
              <a:t>nie ma takiej pomocy, która byłaby kompleksowa</a:t>
            </a:r>
            <a:r>
              <a:rPr lang="pl-PL" sz="1600" i="1" dirty="0" smtClean="0">
                <a:solidFill>
                  <a:schemeClr val="bg1"/>
                </a:solidFill>
              </a:rPr>
              <a:t>. Dlatego, że </a:t>
            </a:r>
            <a:r>
              <a:rPr lang="pl-PL" sz="1600" b="1" i="1" dirty="0" smtClean="0">
                <a:solidFill>
                  <a:schemeClr val="bg1"/>
                </a:solidFill>
              </a:rPr>
              <a:t>każdy ma swój wycinek</a:t>
            </a:r>
            <a:r>
              <a:rPr lang="pl-PL" sz="1600" i="1" dirty="0" smtClean="0">
                <a:solidFill>
                  <a:schemeClr val="bg1"/>
                </a:solidFill>
              </a:rPr>
              <a:t>.</a:t>
            </a:r>
            <a:endParaRPr lang="pl-PL" sz="1600" i="1" dirty="0">
              <a:solidFill>
                <a:schemeClr val="bg1"/>
              </a:solidFill>
            </a:endParaRPr>
          </a:p>
        </p:txBody>
      </p:sp>
      <p:pic>
        <p:nvPicPr>
          <p:cNvPr id="1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1" name="Objaśnienie prostokątne zaokrąglone 10"/>
          <p:cNvSpPr/>
          <p:nvPr/>
        </p:nvSpPr>
        <p:spPr>
          <a:xfrm>
            <a:off x="5580112" y="3068960"/>
            <a:ext cx="3240360" cy="14401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smtClean="0"/>
              <a:t>Tyle razy w tej opiece społecznej byłam, nigdy mi nikt nic nie powiedział, musiałam się zawsze dowiadywać od osób postronnych.</a:t>
            </a:r>
            <a:endParaRPr lang="pl-PL" sz="1600" i="1" dirty="0"/>
          </a:p>
        </p:txBody>
      </p:sp>
    </p:spTree>
    <p:extLst>
      <p:ext uri="{BB962C8B-B14F-4D97-AF65-F5344CB8AC3E}">
        <p14:creationId xmlns="" xmlns:p14="http://schemas.microsoft.com/office/powerpoint/2010/main" val="2655144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763688" y="2708920"/>
            <a:ext cx="3996822" cy="2661946"/>
          </a:xfrm>
          <a:prstGeom prst="rect">
            <a:avLst/>
          </a:prstGeom>
          <a:noFill/>
          <a:ln w="9525">
            <a:noFill/>
            <a:miter lim="800000"/>
            <a:headEnd/>
            <a:tailEnd/>
          </a:ln>
          <a:effectLst>
            <a:softEdge rad="317500"/>
          </a:effectLst>
        </p:spPr>
      </p:pic>
      <p:sp>
        <p:nvSpPr>
          <p:cNvPr id="2" name="Tytuł 1"/>
          <p:cNvSpPr>
            <a:spLocks noGrp="1"/>
          </p:cNvSpPr>
          <p:nvPr>
            <p:ph type="title"/>
          </p:nvPr>
        </p:nvSpPr>
        <p:spPr>
          <a:xfrm>
            <a:off x="1619672" y="116632"/>
            <a:ext cx="7272808" cy="706090"/>
          </a:xfrm>
        </p:spPr>
        <p:txBody>
          <a:bodyPr>
            <a:normAutofit/>
          </a:bodyPr>
          <a:lstStyle/>
          <a:p>
            <a:r>
              <a:rPr lang="pl-PL" sz="2400" b="1" dirty="0" smtClean="0">
                <a:solidFill>
                  <a:schemeClr val="tx2">
                    <a:lumMod val="75000"/>
                  </a:schemeClr>
                </a:solidFill>
              </a:rPr>
              <a:t>Brak wiedzy pracowników służby zdrowia</a:t>
            </a:r>
            <a:endParaRPr lang="pl-PL" sz="2400" b="1" dirty="0">
              <a:solidFill>
                <a:schemeClr val="tx2">
                  <a:lumMod val="75000"/>
                </a:schemeClr>
              </a:solidFill>
            </a:endParaRPr>
          </a:p>
        </p:txBody>
      </p:sp>
      <p:sp>
        <p:nvSpPr>
          <p:cNvPr id="3" name="Symbol zastępczy zawartości 2"/>
          <p:cNvSpPr>
            <a:spLocks noGrp="1"/>
          </p:cNvSpPr>
          <p:nvPr>
            <p:ph idx="1"/>
          </p:nvPr>
        </p:nvSpPr>
        <p:spPr>
          <a:xfrm>
            <a:off x="467544" y="1052736"/>
            <a:ext cx="8229600" cy="5145435"/>
          </a:xfrm>
        </p:spPr>
        <p:txBody>
          <a:bodyPr/>
          <a:lstStyle/>
          <a:p>
            <a:pPr algn="just">
              <a:spcBef>
                <a:spcPts val="0"/>
              </a:spcBef>
            </a:pPr>
            <a:r>
              <a:rPr lang="pl-PL" altLang="pl-PL" sz="1800" dirty="0" smtClean="0"/>
              <a:t>W badaniu pojawiła się kwestia niewiedzy pracowników służby zdrowia oraz brak informacji w placówkach medycznych co do możliwego wsparcia opiekunów. Opiekunowie najczęściej zgłaszają się po poradę właśnie do pracowników służby zdrowia uważając ich za osoby neutralne i kompetentne, w placówkach medycznych bywają najczęściej, tu (oszczędzając czas) chcieliby otrzymywać informacje. </a:t>
            </a:r>
          </a:p>
          <a:p>
            <a:pPr algn="just">
              <a:spcBef>
                <a:spcPts val="0"/>
              </a:spcBef>
            </a:pPr>
            <a:r>
              <a:rPr lang="pl-PL" sz="1800" dirty="0" smtClean="0"/>
              <a:t>Ten problem dostrzegli również sami lekarze powołując się na własne doświadczenia.</a:t>
            </a:r>
            <a:endParaRPr lang="pl-PL" altLang="pl-PL" sz="1800" dirty="0" smtClean="0"/>
          </a:p>
          <a:p>
            <a:endParaRPr lang="pl-PL" dirty="0"/>
          </a:p>
        </p:txBody>
      </p:sp>
      <p:sp>
        <p:nvSpPr>
          <p:cNvPr id="4" name="Objaśnienie prostokątne zaokrąglone 3"/>
          <p:cNvSpPr/>
          <p:nvPr/>
        </p:nvSpPr>
        <p:spPr>
          <a:xfrm>
            <a:off x="251520" y="3717032"/>
            <a:ext cx="4176464" cy="2664296"/>
          </a:xfrm>
          <a:prstGeom prst="wedgeRoundRectCallou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To jest jeden z większych problemów, który ja mam dlatego, że ja jadę do pacjentów jako lekarz, a tak </a:t>
            </a:r>
            <a:r>
              <a:rPr lang="pl-PL" sz="1600" b="1" i="1" dirty="0"/>
              <a:t>naprawdę większość problemów, z którymi się stykam to są problemy niemedyczne i ja troszkę działam we mgle</a:t>
            </a:r>
            <a:r>
              <a:rPr lang="pl-PL" sz="1600" i="1" dirty="0"/>
              <a:t>, ponieważ nie ma koordynacji pomiędzy różnymi resortami. Tak jak mówię, czuję się często osamotniona i często nieprzygotowana do tego.</a:t>
            </a:r>
            <a:endParaRPr lang="pl-PL" sz="1600" dirty="0"/>
          </a:p>
        </p:txBody>
      </p:sp>
      <p:sp>
        <p:nvSpPr>
          <p:cNvPr id="6" name="Objaśnienie prostokątne zaokrąglone 5"/>
          <p:cNvSpPr/>
          <p:nvPr/>
        </p:nvSpPr>
        <p:spPr>
          <a:xfrm>
            <a:off x="5796136" y="3212976"/>
            <a:ext cx="3024336" cy="201622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I przyszła lekarka. Notabene przyjaciółka domu. I ja właśnie mówię, że może by takie łóżko. A ona: skąd takie łóżko? </a:t>
            </a:r>
            <a:r>
              <a:rPr lang="pl-PL" sz="1600" i="1" dirty="0" smtClean="0"/>
              <a:t/>
            </a:r>
            <a:br>
              <a:rPr lang="pl-PL" sz="1600" i="1" dirty="0" smtClean="0"/>
            </a:br>
            <a:r>
              <a:rPr lang="pl-PL" sz="1600" b="1" i="1" dirty="0" smtClean="0"/>
              <a:t>Ona </a:t>
            </a:r>
            <a:r>
              <a:rPr lang="pl-PL" sz="1600" b="1" i="1" dirty="0"/>
              <a:t>nie wiedziała, że gdzieś się </a:t>
            </a:r>
            <a:r>
              <a:rPr lang="pl-PL" sz="1600" b="1" i="1" dirty="0" smtClean="0"/>
              <a:t>to </a:t>
            </a:r>
            <a:r>
              <a:rPr lang="pl-PL" sz="1600" b="1" i="1" dirty="0"/>
              <a:t>dostaje. No i szukajcie </a:t>
            </a:r>
            <a:r>
              <a:rPr lang="pl-PL" sz="1600" b="1" i="1" dirty="0" smtClean="0"/>
              <a:t/>
            </a:r>
            <a:br>
              <a:rPr lang="pl-PL" sz="1600" b="1" i="1" dirty="0" smtClean="0"/>
            </a:br>
            <a:r>
              <a:rPr lang="pl-PL" sz="1600" b="1" i="1" dirty="0" smtClean="0"/>
              <a:t>w </a:t>
            </a:r>
            <a:r>
              <a:rPr lang="pl-PL" sz="1600" b="1" i="1" dirty="0" err="1"/>
              <a:t>internecie</a:t>
            </a:r>
            <a:r>
              <a:rPr lang="pl-PL" sz="1600" b="1" i="1" dirty="0"/>
              <a:t>. </a:t>
            </a:r>
            <a:endParaRPr lang="pl-PL" sz="1600" b="1" dirty="0"/>
          </a:p>
        </p:txBody>
      </p:sp>
      <p:pic>
        <p:nvPicPr>
          <p:cNvPr id="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 xmlns:p14="http://schemas.microsoft.com/office/powerpoint/2010/main" val="1268185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539552" y="2072252"/>
            <a:ext cx="7560840" cy="4525100"/>
          </a:xfrm>
          <a:prstGeom prst="rect">
            <a:avLst/>
          </a:prstGeom>
          <a:ln>
            <a:noFill/>
          </a:ln>
          <a:effectLst>
            <a:softEdge rad="112500"/>
          </a:effectLst>
        </p:spPr>
      </p:pic>
      <p:sp>
        <p:nvSpPr>
          <p:cNvPr id="2" name="Tytuł 1"/>
          <p:cNvSpPr>
            <a:spLocks noGrp="1"/>
          </p:cNvSpPr>
          <p:nvPr>
            <p:ph type="title"/>
          </p:nvPr>
        </p:nvSpPr>
        <p:spPr>
          <a:xfrm>
            <a:off x="1691680" y="28384"/>
            <a:ext cx="7128792" cy="794104"/>
          </a:xfrm>
        </p:spPr>
        <p:txBody>
          <a:bodyPr>
            <a:normAutofit/>
          </a:bodyPr>
          <a:lstStyle/>
          <a:p>
            <a:r>
              <a:rPr lang="pl-PL" sz="2400" b="1" dirty="0" smtClean="0">
                <a:solidFill>
                  <a:schemeClr val="tx2">
                    <a:lumMod val="75000"/>
                  </a:schemeClr>
                </a:solidFill>
              </a:rPr>
              <a:t>Brak kompetencji opiekuńczych </a:t>
            </a:r>
            <a:endParaRPr lang="pl-PL" sz="2400" b="1" dirty="0">
              <a:solidFill>
                <a:schemeClr val="tx2">
                  <a:lumMod val="75000"/>
                </a:schemeClr>
              </a:solidFill>
            </a:endParaRPr>
          </a:p>
        </p:txBody>
      </p:sp>
      <p:sp>
        <p:nvSpPr>
          <p:cNvPr id="3" name="Symbol zastępczy zawartości 2"/>
          <p:cNvSpPr>
            <a:spLocks noGrp="1"/>
          </p:cNvSpPr>
          <p:nvPr>
            <p:ph idx="1"/>
          </p:nvPr>
        </p:nvSpPr>
        <p:spPr>
          <a:xfrm>
            <a:off x="467544" y="1052736"/>
            <a:ext cx="8229600" cy="4857403"/>
          </a:xfrm>
        </p:spPr>
        <p:txBody>
          <a:bodyPr/>
          <a:lstStyle/>
          <a:p>
            <a:pPr lvl="0"/>
            <a:r>
              <a:rPr lang="pl-PL" sz="1800" dirty="0" smtClean="0"/>
              <a:t>Opiekunowie rodzinni to osoby z różnych środowisk, w różnym wieku, o różnym doświadczeniu życiowym i wykształceniu, które najczęściej nie posiadają żadnego przygotowania do opieki nad osobą chorą. </a:t>
            </a:r>
          </a:p>
          <a:p>
            <a:pPr marL="0" indent="0">
              <a:buNone/>
            </a:pPr>
            <a:endParaRPr lang="pl-PL" dirty="0"/>
          </a:p>
        </p:txBody>
      </p:sp>
      <p:sp>
        <p:nvSpPr>
          <p:cNvPr id="5" name="Objaśnienie prostokątne zaokrąglone 4"/>
          <p:cNvSpPr/>
          <p:nvPr/>
        </p:nvSpPr>
        <p:spPr>
          <a:xfrm>
            <a:off x="755576" y="2204864"/>
            <a:ext cx="3744416" cy="8640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smtClean="0"/>
              <a:t>No </a:t>
            </a:r>
            <a:r>
              <a:rPr lang="pl-PL" sz="1600" i="1" dirty="0"/>
              <a:t>kombinuję tak i tak dalej, no tak na podstawie po prostu… </a:t>
            </a:r>
            <a:r>
              <a:rPr lang="pl-PL" sz="1600" b="1" i="1" dirty="0"/>
              <a:t>prób i błędów </a:t>
            </a:r>
            <a:r>
              <a:rPr lang="pl-PL" sz="1600" i="1" dirty="0" smtClean="0"/>
              <a:t>(…)</a:t>
            </a:r>
            <a:endParaRPr lang="pl-PL" sz="1600" dirty="0"/>
          </a:p>
        </p:txBody>
      </p:sp>
      <p:sp>
        <p:nvSpPr>
          <p:cNvPr id="6" name="Objaśnienie prostokątne zaokrąglone 5"/>
          <p:cNvSpPr/>
          <p:nvPr/>
        </p:nvSpPr>
        <p:spPr>
          <a:xfrm>
            <a:off x="323528" y="3789040"/>
            <a:ext cx="3888432" cy="23762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No, to znaczy, to takie trudności, że po prostu ja nigdy nie byłem pielęgniarzem i, i po prostu kiedy mi przyszło to, czy tamto wykonać, to nie umiałem sobie tego wykonać, nie? Po prostu sam sobie, że tak powiem, usprawniałem, </a:t>
            </a:r>
            <a:r>
              <a:rPr lang="pl-PL" sz="1600" b="1" i="1" dirty="0"/>
              <a:t>wymyślałem jak by to zrobić</a:t>
            </a:r>
            <a:r>
              <a:rPr lang="pl-PL" sz="1600" i="1" dirty="0"/>
              <a:t>. (…) </a:t>
            </a:r>
            <a:r>
              <a:rPr lang="pl-PL" sz="1600" b="1" i="1" dirty="0"/>
              <a:t>No nie miałem na ten temat żadnej wiedzy, no bo nikt nie umiał mi tego pokazać.</a:t>
            </a:r>
            <a:endParaRPr lang="pl-PL" sz="1600" b="1" dirty="0"/>
          </a:p>
        </p:txBody>
      </p:sp>
      <p:sp>
        <p:nvSpPr>
          <p:cNvPr id="7" name="Objaśnienie prostokątne zaokrąglone 6"/>
          <p:cNvSpPr/>
          <p:nvPr/>
        </p:nvSpPr>
        <p:spPr>
          <a:xfrm>
            <a:off x="4355976" y="4509120"/>
            <a:ext cx="4464496" cy="201622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i="1" dirty="0" smtClean="0"/>
              <a:t>(…) no </a:t>
            </a:r>
            <a:r>
              <a:rPr lang="pl-PL" sz="1600" i="1" dirty="0"/>
              <a:t>ważyła na pewno tam z może 65/70 kilogramów, </a:t>
            </a:r>
            <a:r>
              <a:rPr lang="pl-PL" sz="1600" b="1" i="1" dirty="0"/>
              <a:t>jak to przesunąć i tak dalej, męczę się i tak dalej</a:t>
            </a:r>
            <a:r>
              <a:rPr lang="pl-PL" sz="1600" i="1" dirty="0"/>
              <a:t>. No jakoś żem to zrobił, ale z wielkim wysiłkiem. I w tym momencie przyszedł pielęgniarz z pielęgniarką tam zrobić, jakiś tam chyba pampers zmienić, i co tak dalej. On podszedł z tyłu </a:t>
            </a:r>
            <a:r>
              <a:rPr lang="pl-PL" sz="1600" i="1" dirty="0" err="1"/>
              <a:t>tutej</a:t>
            </a:r>
            <a:r>
              <a:rPr lang="pl-PL" sz="1600" i="1" dirty="0"/>
              <a:t> do łóżka, złapie ją pod pachy, lekko ją przesunął do tyłu.</a:t>
            </a:r>
            <a:endParaRPr lang="pl-PL" sz="1600" dirty="0"/>
          </a:p>
        </p:txBody>
      </p:sp>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 xmlns:p14="http://schemas.microsoft.com/office/powerpoint/2010/main" val="1806276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953453" y="1916832"/>
            <a:ext cx="7218947" cy="4320480"/>
          </a:xfrm>
          <a:prstGeom prst="rect">
            <a:avLst/>
          </a:prstGeom>
          <a:ln>
            <a:noFill/>
          </a:ln>
          <a:effectLst>
            <a:softEdge rad="112500"/>
          </a:effectLst>
        </p:spPr>
      </p:pic>
      <p:sp>
        <p:nvSpPr>
          <p:cNvPr id="2" name="Tytuł 1"/>
          <p:cNvSpPr>
            <a:spLocks noGrp="1"/>
          </p:cNvSpPr>
          <p:nvPr>
            <p:ph type="title"/>
          </p:nvPr>
        </p:nvSpPr>
        <p:spPr>
          <a:xfrm>
            <a:off x="1547664" y="0"/>
            <a:ext cx="7128792" cy="827181"/>
          </a:xfrm>
        </p:spPr>
        <p:txBody>
          <a:bodyPr>
            <a:normAutofit/>
          </a:bodyPr>
          <a:lstStyle/>
          <a:p>
            <a:r>
              <a:rPr lang="pl-PL" sz="2400" b="1" dirty="0" smtClean="0">
                <a:solidFill>
                  <a:schemeClr val="tx2">
                    <a:lumMod val="75000"/>
                  </a:schemeClr>
                </a:solidFill>
              </a:rPr>
              <a:t>Brak kompetencji opiekuńczych </a:t>
            </a:r>
            <a:endParaRPr lang="pl-PL" sz="2400" b="1" dirty="0">
              <a:solidFill>
                <a:schemeClr val="tx2">
                  <a:lumMod val="75000"/>
                </a:schemeClr>
              </a:solidFill>
            </a:endParaRPr>
          </a:p>
        </p:txBody>
      </p:sp>
      <p:sp>
        <p:nvSpPr>
          <p:cNvPr id="4" name="Objaśnienie prostokątne zaokrąglone 3"/>
          <p:cNvSpPr/>
          <p:nvPr/>
        </p:nvSpPr>
        <p:spPr>
          <a:xfrm>
            <a:off x="395536" y="1196752"/>
            <a:ext cx="3960440" cy="2808312"/>
          </a:xfrm>
          <a:prstGeom prst="wedgeRoundRectCallou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smtClean="0"/>
              <a:t>I tak zacząłem na własną rękę stosować do posiłków takie tabletki pomagające </a:t>
            </a:r>
            <a:br>
              <a:rPr lang="pl-PL" sz="1600" i="1" dirty="0" smtClean="0"/>
            </a:br>
            <a:r>
              <a:rPr lang="pl-PL" sz="1600" i="1" dirty="0" smtClean="0"/>
              <a:t>w trawieniu. I na wątrobę dałem </a:t>
            </a:r>
            <a:r>
              <a:rPr lang="pl-PL" sz="1600" b="1" i="1" dirty="0" err="1" smtClean="0"/>
              <a:t>hepatil</a:t>
            </a:r>
            <a:r>
              <a:rPr lang="pl-PL" sz="1600" i="1" dirty="0" smtClean="0"/>
              <a:t>, czy coś takiego. I zauważyłem, że ona po pewnym czasie zażywania tego </a:t>
            </a:r>
            <a:r>
              <a:rPr lang="pl-PL" sz="1600" i="1" dirty="0" err="1" smtClean="0"/>
              <a:t>hepatilu</a:t>
            </a:r>
            <a:r>
              <a:rPr lang="pl-PL" sz="1600" i="1" dirty="0" smtClean="0"/>
              <a:t>, jak gdyby zaczęła reagować na bodźce. </a:t>
            </a:r>
            <a:br>
              <a:rPr lang="pl-PL" sz="1600" i="1" dirty="0" smtClean="0"/>
            </a:br>
            <a:r>
              <a:rPr lang="pl-PL" sz="1600" i="1" dirty="0" smtClean="0"/>
              <a:t>No i w pewnym stopniu odblokowała się na tyle, że ta jej mimika jest bardziej wyrazista, że jak ją coś boli, to wiem, </a:t>
            </a:r>
            <a:br>
              <a:rPr lang="pl-PL" sz="1600" i="1" dirty="0" smtClean="0"/>
            </a:br>
            <a:r>
              <a:rPr lang="pl-PL" sz="1600" b="1" i="1" dirty="0" smtClean="0"/>
              <a:t>to jest sposób</a:t>
            </a:r>
            <a:r>
              <a:rPr lang="pl-PL" sz="1600" i="1" dirty="0" smtClean="0"/>
              <a:t>. </a:t>
            </a:r>
            <a:endParaRPr lang="pl-PL" sz="1600" dirty="0"/>
          </a:p>
        </p:txBody>
      </p:sp>
      <p:pic>
        <p:nvPicPr>
          <p:cNvPr id="1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 xmlns:p14="http://schemas.microsoft.com/office/powerpoint/2010/main" val="2737913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203848" y="764704"/>
            <a:ext cx="5940152" cy="5125884"/>
          </a:xfrm>
          <a:prstGeom prst="rect">
            <a:avLst/>
          </a:prstGeom>
          <a:noFill/>
          <a:ln w="9525">
            <a:noFill/>
            <a:miter lim="800000"/>
            <a:headEnd/>
            <a:tailEnd/>
          </a:ln>
          <a:effectLst/>
        </p:spPr>
      </p:pic>
      <p:sp>
        <p:nvSpPr>
          <p:cNvPr id="2" name="Tytuł 1"/>
          <p:cNvSpPr>
            <a:spLocks noGrp="1"/>
          </p:cNvSpPr>
          <p:nvPr>
            <p:ph type="title"/>
          </p:nvPr>
        </p:nvSpPr>
        <p:spPr>
          <a:xfrm>
            <a:off x="1691680" y="0"/>
            <a:ext cx="7128792" cy="908720"/>
          </a:xfrm>
        </p:spPr>
        <p:txBody>
          <a:bodyPr>
            <a:normAutofit/>
          </a:bodyPr>
          <a:lstStyle/>
          <a:p>
            <a:r>
              <a:rPr lang="pl-PL" sz="2400" b="1" dirty="0" smtClean="0">
                <a:solidFill>
                  <a:schemeClr val="tx2">
                    <a:lumMod val="75000"/>
                  </a:schemeClr>
                </a:solidFill>
              </a:rPr>
              <a:t>Pogarszające się relacje rodzinne</a:t>
            </a:r>
            <a:endParaRPr lang="pl-PL" sz="2400" b="1" dirty="0">
              <a:solidFill>
                <a:schemeClr val="tx2">
                  <a:lumMod val="75000"/>
                </a:schemeClr>
              </a:solidFill>
            </a:endParaRPr>
          </a:p>
        </p:txBody>
      </p:sp>
      <p:sp>
        <p:nvSpPr>
          <p:cNvPr id="3" name="Symbol zastępczy zawartości 2"/>
          <p:cNvSpPr>
            <a:spLocks noGrp="1"/>
          </p:cNvSpPr>
          <p:nvPr>
            <p:ph idx="1"/>
          </p:nvPr>
        </p:nvSpPr>
        <p:spPr>
          <a:xfrm>
            <a:off x="457200" y="1052737"/>
            <a:ext cx="8229600" cy="1728191"/>
          </a:xfrm>
        </p:spPr>
        <p:txBody>
          <a:bodyPr>
            <a:normAutofit/>
          </a:bodyPr>
          <a:lstStyle/>
          <a:p>
            <a:pPr lvl="0"/>
            <a:r>
              <a:rPr lang="pl-PL" sz="1800" dirty="0" smtClean="0"/>
              <a:t>Poświęcenie się osobie starszej bardzo często jest powiązane z pretensjami najbliższych wobec opiekuna, szczególnie kiedy ten zaniedbuje inne role społeczne, np. rolę matki czy żony. </a:t>
            </a:r>
            <a:endParaRPr lang="pl-PL" sz="1800" b="1" dirty="0" smtClean="0">
              <a:solidFill>
                <a:schemeClr val="tx1"/>
              </a:solidFill>
            </a:endParaRPr>
          </a:p>
          <a:p>
            <a:pPr lvl="0"/>
            <a:r>
              <a:rPr lang="pl-PL" sz="1800" dirty="0" smtClean="0"/>
              <a:t>Istnieje też problem </a:t>
            </a:r>
            <a:r>
              <a:rPr lang="pl-PL" sz="1800" dirty="0"/>
              <a:t>opuszczania opiekuna przez bliskich w miarę postępowania choroby podopiecznego i czasu trwania </a:t>
            </a:r>
            <a:r>
              <a:rPr lang="pl-PL" sz="1800" dirty="0" smtClean="0"/>
              <a:t>opieki.</a:t>
            </a:r>
          </a:p>
          <a:p>
            <a:pPr marL="0" indent="0">
              <a:buNone/>
            </a:pPr>
            <a:endParaRPr lang="pl-PL" dirty="0"/>
          </a:p>
        </p:txBody>
      </p:sp>
      <p:sp>
        <p:nvSpPr>
          <p:cNvPr id="4" name="Objaśnienie prostokątne zaokrąglone 3"/>
          <p:cNvSpPr/>
          <p:nvPr/>
        </p:nvSpPr>
        <p:spPr>
          <a:xfrm>
            <a:off x="1547664" y="5085184"/>
            <a:ext cx="3096344"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i="1" dirty="0"/>
              <a:t>Bo ja nie mam swojego życia. </a:t>
            </a:r>
            <a:r>
              <a:rPr lang="pl-PL" sz="1600" b="1" i="1" dirty="0"/>
              <a:t>Na tym cierpi moja rodzina</a:t>
            </a:r>
            <a:r>
              <a:rPr lang="pl-PL" sz="1600" i="1" dirty="0"/>
              <a:t>, bo jest mniejszy kontakt, bo jest mniej czasu, </a:t>
            </a:r>
            <a:r>
              <a:rPr lang="pl-PL" sz="1600" b="1" i="1" dirty="0"/>
              <a:t>albo jestem bardziej nerwowa, albo śpiąca</a:t>
            </a:r>
            <a:r>
              <a:rPr lang="pl-PL" sz="1600" i="1" dirty="0"/>
              <a:t>. Idę spać zamiast pogadać wieczorem.</a:t>
            </a:r>
            <a:endParaRPr lang="pl-PL" sz="1600" dirty="0"/>
          </a:p>
        </p:txBody>
      </p:sp>
      <p:sp>
        <p:nvSpPr>
          <p:cNvPr id="8" name="Objaśnienie prostokątne zaokrąglone 7"/>
          <p:cNvSpPr/>
          <p:nvPr/>
        </p:nvSpPr>
        <p:spPr>
          <a:xfrm>
            <a:off x="107504" y="2564904"/>
            <a:ext cx="4788024" cy="2232248"/>
          </a:xfrm>
          <a:prstGeom prst="wedgeRoundRectCallou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i="1" dirty="0"/>
              <a:t>Zostają często sami z tym problemem</a:t>
            </a:r>
            <a:r>
              <a:rPr lang="pl-PL" sz="1600" i="1" dirty="0"/>
              <a:t>. Na początku jak senior jest, pogarsza się stan zdrowia, to wszyscy są zaangażowani, znajomi, przyjaciele, rodzina, kuzynki, ktoś tam jeszcze, prawda. A </a:t>
            </a:r>
            <a:r>
              <a:rPr lang="pl-PL" sz="1600" b="1" i="1" dirty="0"/>
              <a:t>potem jakby ta sytuacja staje się coraz bardziej uciążliwa dla wszystkich i zostaje ta jedna najbliższa osoba</a:t>
            </a:r>
            <a:r>
              <a:rPr lang="pl-PL" sz="1600" i="1" dirty="0"/>
              <a:t>, która ma największą odpowiedzialność albo mieszka razem, blisko, albo ma największe poczucie odpowiedzialności, prawda. </a:t>
            </a:r>
            <a:endParaRPr lang="pl-PL" sz="1600" dirty="0"/>
          </a:p>
        </p:txBody>
      </p:sp>
      <p:sp>
        <p:nvSpPr>
          <p:cNvPr id="9" name="Objaśnienie prostokątne zaokrąglone 8"/>
          <p:cNvSpPr/>
          <p:nvPr/>
        </p:nvSpPr>
        <p:spPr>
          <a:xfrm>
            <a:off x="5004048" y="3717032"/>
            <a:ext cx="3888432" cy="295232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i="1" dirty="0"/>
              <a:t>Nigdy w życiu się nie smarowała kremem, a ten krem to używała na przykład w ciągu 3 dni, zużywała go, nalepiła na siebie. (…) I mówię siostrze - powiedzże mamie, że, bo to jest nie, nie no bez, zbyteczne</a:t>
            </a:r>
            <a:r>
              <a:rPr lang="pl-PL" sz="1600" b="1" i="1" dirty="0"/>
              <a:t>. No to żal Ci na krem? Żal Ci na to? Na to, na to? </a:t>
            </a:r>
            <a:r>
              <a:rPr lang="pl-PL" sz="1600" i="1" dirty="0"/>
              <a:t>I takie, takie, takie rzeczy, takie rzeczy, </a:t>
            </a:r>
            <a:r>
              <a:rPr lang="pl-PL" sz="1600" b="1" i="1" dirty="0"/>
              <a:t>że i psychicznie też musiałam dużo przejść</a:t>
            </a:r>
            <a:r>
              <a:rPr lang="pl-PL" sz="1600" i="1" dirty="0"/>
              <a:t>, bo teraz się po prostu mama, też w swojej własnej obronie mówiła rzeczy </a:t>
            </a:r>
            <a:r>
              <a:rPr lang="pl-PL" sz="1600" i="1" dirty="0" smtClean="0"/>
              <a:t>niewiarygodne…</a:t>
            </a:r>
            <a:endParaRPr lang="pl-PL" sz="1600" dirty="0"/>
          </a:p>
        </p:txBody>
      </p:sp>
      <p:pic>
        <p:nvPicPr>
          <p:cNvPr id="1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1619672" cy="1117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 xmlns:p14="http://schemas.microsoft.com/office/powerpoint/2010/main" val="3087953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2922</Words>
  <Application>Microsoft Office PowerPoint</Application>
  <PresentationFormat>Pokaz na ekranie (4:3)</PresentationFormat>
  <Paragraphs>192</Paragraphs>
  <Slides>28</Slides>
  <Notes>7</Notes>
  <HiddenSlides>0</HiddenSlides>
  <MMClips>0</MMClips>
  <ScaleCrop>false</ScaleCrop>
  <HeadingPairs>
    <vt:vector size="4" baseType="variant">
      <vt:variant>
        <vt:lpstr>Motyw</vt:lpstr>
      </vt:variant>
      <vt:variant>
        <vt:i4>1</vt:i4>
      </vt:variant>
      <vt:variant>
        <vt:lpstr>Tytuły slajdów</vt:lpstr>
      </vt:variant>
      <vt:variant>
        <vt:i4>28</vt:i4>
      </vt:variant>
    </vt:vector>
  </HeadingPairs>
  <TitlesOfParts>
    <vt:vector size="29" baseType="lpstr">
      <vt:lpstr>Motyw pakietu Office</vt:lpstr>
      <vt:lpstr> „Opiekunowie rodzinni osób starszych - problemy, potrzeby, wyzwania dla polityki społecznej" prezentacja wyników badania     </vt:lpstr>
      <vt:lpstr>O badaniu</vt:lpstr>
      <vt:lpstr>Główne problemy opiekunów rodzinnych osób starszych  w Małopolsce</vt:lpstr>
      <vt:lpstr>Brak informacji</vt:lpstr>
      <vt:lpstr>„Sektorowość” informacji</vt:lpstr>
      <vt:lpstr>Brak wiedzy pracowników służby zdrowia</vt:lpstr>
      <vt:lpstr>Brak kompetencji opiekuńczych </vt:lpstr>
      <vt:lpstr>Brak kompetencji opiekuńczych </vt:lpstr>
      <vt:lpstr>Pogarszające się relacje rodzinne</vt:lpstr>
      <vt:lpstr>Konsekwencje zdrowotne</vt:lpstr>
      <vt:lpstr>Brak czasu „na wszystko”</vt:lpstr>
      <vt:lpstr>Pracujący opiekunowie osób starszych</vt:lpstr>
      <vt:lpstr>Niepracujący opiekunowie osób starszych</vt:lpstr>
      <vt:lpstr>Identyfikacja pożądanych zmian i rozwiązań </vt:lpstr>
      <vt:lpstr>Dzienne domy opieki</vt:lpstr>
      <vt:lpstr>Miejsca czasowego pobytu</vt:lpstr>
      <vt:lpstr>Asystenci opieki</vt:lpstr>
      <vt:lpstr>Docieranie do informacji</vt:lpstr>
      <vt:lpstr>Docieranie do informacji</vt:lpstr>
      <vt:lpstr>Kursy i szkolenia</vt:lpstr>
      <vt:lpstr>Grupy wsparcia</vt:lpstr>
      <vt:lpstr>Rady opiekunów – dla innych opiekunów, dla osób  od których zależy wsparcie w danej miejscowości</vt:lpstr>
      <vt:lpstr>Rekomendacje</vt:lpstr>
      <vt:lpstr>Rekomendacje</vt:lpstr>
      <vt:lpstr>Rekomendacje</vt:lpstr>
      <vt:lpstr>Rekomendacje</vt:lpstr>
      <vt:lpstr>Rekomendacje</vt:lpstr>
      <vt:lpstr>Slajd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Opieka rodzinna nad seniorami  w Małopolsce. Jaka jest naprawdę? prezentacja wyników badania  „Opiekunowie rodzinni osób starszych - problemy, potrzeby, wyzwania dla polityki społecznej"</dc:title>
  <dc:creator>opilat</dc:creator>
  <cp:lastModifiedBy>ROPS</cp:lastModifiedBy>
  <cp:revision>58</cp:revision>
  <dcterms:created xsi:type="dcterms:W3CDTF">2015-06-26T12:06:12Z</dcterms:created>
  <dcterms:modified xsi:type="dcterms:W3CDTF">2015-10-08T11:49:45Z</dcterms:modified>
</cp:coreProperties>
</file>